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9" r:id="rId3"/>
    <p:sldId id="293" r:id="rId4"/>
    <p:sldId id="264" r:id="rId5"/>
    <p:sldId id="275" r:id="rId6"/>
    <p:sldId id="276" r:id="rId7"/>
    <p:sldId id="290" r:id="rId8"/>
    <p:sldId id="609" r:id="rId9"/>
    <p:sldId id="608" r:id="rId10"/>
    <p:sldId id="269" r:id="rId11"/>
    <p:sldId id="288" r:id="rId12"/>
    <p:sldId id="284" r:id="rId13"/>
    <p:sldId id="286" r:id="rId14"/>
    <p:sldId id="285" r:id="rId15"/>
    <p:sldId id="277" r:id="rId16"/>
    <p:sldId id="272" r:id="rId17"/>
    <p:sldId id="287" r:id="rId18"/>
    <p:sldId id="289" r:id="rId19"/>
  </p:sldIdLst>
  <p:sldSz cx="9144000" cy="5143500" type="screen16x9"/>
  <p:notesSz cx="6858000" cy="9144000"/>
  <p:defaultTextStyle>
    <a:defPPr>
      <a:defRPr lang="ru-RU"/>
    </a:defPPr>
    <a:lvl1pPr marL="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Макаров" initials="СМ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26D"/>
    <a:srgbClr val="C48355"/>
    <a:srgbClr val="22AE8B"/>
    <a:srgbClr val="E3B758"/>
    <a:srgbClr val="9CC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7" autoAdjust="0"/>
    <p:restoredTop sz="83851" autoAdjust="0"/>
  </p:normalViewPr>
  <p:slideViewPr>
    <p:cSldViewPr snapToGrid="0" snapToObjects="1">
      <p:cViewPr varScale="1">
        <p:scale>
          <a:sx n="90" d="100"/>
          <a:sy n="90" d="100"/>
        </p:scale>
        <p:origin x="736" y="176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AA5FD-6416-8B43-B534-4CEED3FC145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16957-0D3F-A641-AD3B-F89F6BB6B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1032-F19B-394A-AC89-AF79A2DEAF8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DE03-F6DB-C04A-B21D-8F569365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3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A3024-B26A-4CBB-A209-B1282B7AC9B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63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Здесь рассказать что мы делаем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DAF4E-319C-43CF-A191-27A03EF9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0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1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Конкретные примеры (</a:t>
            </a:r>
            <a:r>
              <a:rPr lang="ru-RU" dirty="0" err="1"/>
              <a:t>кред</a:t>
            </a:r>
            <a:r>
              <a:rPr lang="ru-RU" dirty="0"/>
              <a:t>. История, учет, под. </a:t>
            </a:r>
            <a:r>
              <a:rPr lang="ru-RU" dirty="0" err="1"/>
              <a:t>безоп</a:t>
            </a:r>
            <a:r>
              <a:rPr lang="ru-RU" dirty="0"/>
              <a:t>., вычеты ИИС,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5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6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1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9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Люди  в стрессе – от этого работодатели имеют проблемы – эти проблемы дорого стоят компаниям.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0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более чем у половины занятого населения России (54%, 39,5 млн человек). Совокупная долговая нагрузка на население на 01.10.2019 г. -  10,6%. Это самый высокий показатель с июля 2012 г.»  - директор департамента финансовой стабильности ЦБ Елизавета Данилова на конференции «Кредитование-2020. Вызовы и новые возможности» </a:t>
            </a: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Долги, платеж по которым просрочен более чем на месяц: за год их доля выросла с 1,5 до 1,8% (на февраль 2019 г.)</a:t>
            </a:r>
            <a:r>
              <a:rPr lang="ru-RU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buNone/>
            </a:pPr>
            <a:endParaRPr lang="ru-RU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нагрузка растет у всех заемщиков: у людей с доходами до 20 000 руб. она составила 28,8% (рост на 1,8 п. п.), у граждан со средними доходами (до 40 000 руб.) – 24,6% (+1,7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7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9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4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3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3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8" userDrawn="1">
          <p15:clr>
            <a:srgbClr val="FBAE40"/>
          </p15:clr>
        </p15:guide>
        <p15:guide id="4" orient="horz" pos="3040" userDrawn="1">
          <p15:clr>
            <a:srgbClr val="FBAE40"/>
          </p15:clr>
        </p15:guide>
        <p15:guide id="5" pos="251" userDrawn="1">
          <p15:clr>
            <a:srgbClr val="FBAE40"/>
          </p15:clr>
        </p15:guide>
        <p15:guide id="6" pos="5498" userDrawn="1">
          <p15:clr>
            <a:srgbClr val="FBAE40"/>
          </p15:clr>
        </p15:guide>
        <p15:guide id="7" pos="1037" userDrawn="1">
          <p15:clr>
            <a:srgbClr val="FBAE40"/>
          </p15:clr>
        </p15:guide>
        <p15:guide id="8" pos="1141" userDrawn="1">
          <p15:clr>
            <a:srgbClr val="FBAE40"/>
          </p15:clr>
        </p15:guide>
        <p15:guide id="9" pos="1938" userDrawn="1">
          <p15:clr>
            <a:srgbClr val="FBAE40"/>
          </p15:clr>
        </p15:guide>
        <p15:guide id="10" pos="2827" userDrawn="1">
          <p15:clr>
            <a:srgbClr val="FBAE40"/>
          </p15:clr>
        </p15:guide>
        <p15:guide id="11" pos="2929" userDrawn="1">
          <p15:clr>
            <a:srgbClr val="FBAE40"/>
          </p15:clr>
        </p15:guide>
        <p15:guide id="12" pos="3714" userDrawn="1">
          <p15:clr>
            <a:srgbClr val="FBAE40"/>
          </p15:clr>
        </p15:guide>
        <p15:guide id="13" pos="3831" userDrawn="1">
          <p15:clr>
            <a:srgbClr val="FBAE40"/>
          </p15:clr>
        </p15:guide>
        <p15:guide id="14" pos="4606" userDrawn="1">
          <p15:clr>
            <a:srgbClr val="FBAE40"/>
          </p15:clr>
        </p15:guide>
        <p15:guide id="15" pos="4717" userDrawn="1">
          <p15:clr>
            <a:srgbClr val="FBAE40"/>
          </p15:clr>
        </p15:guide>
        <p15:guide id="16" pos="20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3399923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677" y="1274268"/>
            <a:ext cx="4330752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8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4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8">
          <p15:clr>
            <a:srgbClr val="FBAE40"/>
          </p15:clr>
        </p15:guide>
        <p15:guide id="4" orient="horz" pos="3040">
          <p15:clr>
            <a:srgbClr val="FBAE40"/>
          </p15:clr>
        </p15:guide>
        <p15:guide id="5" pos="251">
          <p15:clr>
            <a:srgbClr val="FBAE40"/>
          </p15:clr>
        </p15:guide>
        <p15:guide id="6" pos="5498">
          <p15:clr>
            <a:srgbClr val="FBAE40"/>
          </p15:clr>
        </p15:guide>
        <p15:guide id="7" pos="1037">
          <p15:clr>
            <a:srgbClr val="FBAE40"/>
          </p15:clr>
        </p15:guide>
        <p15:guide id="8" pos="1141">
          <p15:clr>
            <a:srgbClr val="FBAE40"/>
          </p15:clr>
        </p15:guide>
        <p15:guide id="9" pos="1938">
          <p15:clr>
            <a:srgbClr val="FBAE40"/>
          </p15:clr>
        </p15:guide>
        <p15:guide id="10" pos="2827">
          <p15:clr>
            <a:srgbClr val="FBAE40"/>
          </p15:clr>
        </p15:guide>
        <p15:guide id="11" pos="2929">
          <p15:clr>
            <a:srgbClr val="FBAE40"/>
          </p15:clr>
        </p15:guide>
        <p15:guide id="12" pos="3714">
          <p15:clr>
            <a:srgbClr val="FBAE40"/>
          </p15:clr>
        </p15:guide>
        <p15:guide id="13" pos="3831">
          <p15:clr>
            <a:srgbClr val="FBAE40"/>
          </p15:clr>
        </p15:guide>
        <p15:guide id="14" pos="4606">
          <p15:clr>
            <a:srgbClr val="FBAE40"/>
          </p15:clr>
        </p15:guide>
        <p15:guide id="15" pos="4717">
          <p15:clr>
            <a:srgbClr val="FBAE40"/>
          </p15:clr>
        </p15:guide>
        <p15:guide id="16" pos="20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74" y="1144931"/>
            <a:ext cx="7886700" cy="609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74" y="1960605"/>
            <a:ext cx="4012214" cy="259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F530-0402-2D40-8BF8-8FBB55828CE0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BCAF0B-D79B-45C7-8F1E-A424B2C04C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8" r:id="rId5"/>
    <p:sldLayoutId id="214748368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FontTx/>
        <a:buNone/>
        <a:defRPr sz="2400" b="1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4" orient="horz" pos="917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8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3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gif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3.png"/><Relationship Id="rId3" Type="http://schemas.openxmlformats.org/officeDocument/2006/relationships/image" Target="../media/image22.jpg"/><Relationship Id="rId7" Type="http://schemas.openxmlformats.org/officeDocument/2006/relationships/image" Target="../media/image51.png"/><Relationship Id="rId12" Type="http://schemas.microsoft.com/office/2007/relationships/hdphoto" Target="../media/hdphoto10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52.png"/><Relationship Id="rId5" Type="http://schemas.openxmlformats.org/officeDocument/2006/relationships/image" Target="../media/image50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3.wdp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12" Type="http://schemas.openxmlformats.org/officeDocument/2006/relationships/image" Target="../media/image56.png"/><Relationship Id="rId2" Type="http://schemas.openxmlformats.org/officeDocument/2006/relationships/image" Target="../media/image54.jp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5" Type="http://schemas.microsoft.com/office/2007/relationships/hdphoto" Target="../media/hdphoto14.wdp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3.png"/><Relationship Id="rId7" Type="http://schemas.openxmlformats.org/officeDocument/2006/relationships/hyperlink" Target="http://&#1088;&#1089;&#1087;&#1087;.&#1088;&#1092;/" TargetMode="External"/><Relationship Id="rId2" Type="http://schemas.openxmlformats.org/officeDocument/2006/relationships/hyperlink" Target="http://ncf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fin.ru/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609" y="1596630"/>
            <a:ext cx="6858000" cy="1671005"/>
          </a:xfrm>
        </p:spPr>
        <p:txBody>
          <a:bodyPr>
            <a:normAutofit/>
          </a:bodyPr>
          <a:lstStyle/>
          <a:p>
            <a:r>
              <a:rPr lang="ru-RU" sz="3400" dirty="0"/>
              <a:t>Повышение финансовой грамотности сотрудников предприятий: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610" y="3337002"/>
            <a:ext cx="5136110" cy="1613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Улучшает финансовое благополучие сотрудников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Повышает лояльность персонала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и эффективность бизнеса</a:t>
            </a:r>
          </a:p>
          <a:p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4104" y="3343572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4104" y="4064244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079191" y="2644910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79191" y="3261320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191" y="1422477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7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079191" y="2028727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57948" y="2797528"/>
            <a:ext cx="4277330" cy="265689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БЕЗ ПРОДАЖ ФИНАНСОВЫХ ПРОДУКТОВ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9191" y="3849028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26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657948" y="2169228"/>
            <a:ext cx="3731987" cy="27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СОДЕРЖАТ ТЕОРИЮ И ПРАКТИКУ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4657948" y="3408536"/>
            <a:ext cx="3731987" cy="38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</a:rPr>
              <a:t>ПРОВОДЯТ ЭКСПЕРТЫ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И КОНСУЛЬТАНТЫ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57948" y="3985010"/>
            <a:ext cx="4277330" cy="44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ИСПОЛЬЗУЮТ КАЧЕСТВЕННЫЕ МЕТОДИКИ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4657948" y="1559909"/>
            <a:ext cx="3641834" cy="373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НЕЗАВИСИМЫЕ И БЕСПЛАТНЫЕ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354710" y="1005820"/>
            <a:ext cx="3770242" cy="377024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5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Классная комната">
            <a:extLst>
              <a:ext uri="{FF2B5EF4-FFF2-40B4-BE49-F238E27FC236}">
                <a16:creationId xmlns:a16="http://schemas.microsoft.com/office/drawing/2014/main" id="{52BF4104-2397-42F0-9E91-F60F7FD8AF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6044" y="1350361"/>
            <a:ext cx="853226" cy="853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0359EF-42D6-49C5-951F-DD0E5E7D0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0472" y="3818609"/>
            <a:ext cx="1678719" cy="3721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197" y="2232104"/>
            <a:ext cx="3999512" cy="16169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Мероприятия</a:t>
            </a:r>
            <a:br>
              <a:rPr lang="ru-RU" dirty="0"/>
            </a:br>
            <a:r>
              <a:rPr lang="ru-RU" dirty="0"/>
              <a:t>по финансовой грамотности</a:t>
            </a:r>
            <a:br>
              <a:rPr lang="ru-RU" dirty="0"/>
            </a:br>
            <a:r>
              <a:rPr lang="ru-RU" dirty="0"/>
              <a:t>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28292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1" y="1035730"/>
            <a:ext cx="8836629" cy="776741"/>
          </a:xfrm>
        </p:spPr>
        <p:txBody>
          <a:bodyPr>
            <a:normAutofit/>
          </a:bodyPr>
          <a:lstStyle/>
          <a:p>
            <a:r>
              <a:rPr lang="ru-RU" dirty="0"/>
              <a:t>Программа обучающих мероприятий</a:t>
            </a:r>
            <a:br>
              <a:rPr lang="en-US" dirty="0"/>
            </a:br>
            <a:r>
              <a:rPr lang="ru-RU" dirty="0"/>
              <a:t>по финансовой грамотности на рабочем месте 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7F43954-A98F-4A06-A2B1-CF6627CA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70" y="2110468"/>
            <a:ext cx="4427915" cy="2441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Личное финансовое планирование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семейным бюджетом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кредитной нагрузкой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Планирование сбережений и инвестиций</a:t>
            </a:r>
          </a:p>
        </p:txBody>
      </p:sp>
      <p:sp>
        <p:nvSpPr>
          <p:cNvPr id="9" name="Содержимое 5">
            <a:extLst>
              <a:ext uri="{FF2B5EF4-FFF2-40B4-BE49-F238E27FC236}">
                <a16:creationId xmlns:a16="http://schemas.microsoft.com/office/drawing/2014/main" id="{5986CD44-88B3-4301-8977-F551D0982850}"/>
              </a:ext>
            </a:extLst>
          </p:cNvPr>
          <p:cNvSpPr txBox="1">
            <a:spLocks/>
          </p:cNvSpPr>
          <p:nvPr/>
        </p:nvSpPr>
        <p:spPr>
          <a:xfrm>
            <a:off x="4725685" y="2110469"/>
            <a:ext cx="4131129" cy="244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Риски и финансовая безопасность</a:t>
            </a:r>
            <a:endParaRPr lang="en-US" dirty="0"/>
          </a:p>
          <a:p>
            <a:endParaRPr lang="ru-RU" dirty="0"/>
          </a:p>
          <a:p>
            <a:r>
              <a:rPr lang="ru-RU" b="1" dirty="0"/>
              <a:t>Пенсионное обеспечение</a:t>
            </a:r>
          </a:p>
          <a:p>
            <a:endParaRPr lang="ru-RU" dirty="0"/>
          </a:p>
          <a:p>
            <a:r>
              <a:rPr lang="ru-RU" dirty="0"/>
              <a:t>Страхование базовых рисков семьи</a:t>
            </a:r>
          </a:p>
          <a:p>
            <a:endParaRPr lang="ru-RU" dirty="0"/>
          </a:p>
          <a:p>
            <a:r>
              <a:rPr lang="ru-RU" dirty="0"/>
              <a:t>Защита прав потребителей </a:t>
            </a:r>
            <a:br>
              <a:rPr lang="ru-RU" dirty="0"/>
            </a:br>
            <a:r>
              <a:rPr lang="ru-RU" dirty="0"/>
              <a:t>финансовых услуг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2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2035864"/>
            <a:ext cx="3833300" cy="1071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Онлайн мероприятия. </a:t>
            </a:r>
            <a:r>
              <a:rPr lang="ru-RU" sz="1400" dirty="0">
                <a:solidFill>
                  <a:schemeClr val="accent1"/>
                </a:solidFill>
              </a:rPr>
              <a:t>Серия 30-ти минутных занятий в виде вебинаров в онлайн трансляции или изучение видеоматериалов.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Возможные форматы реализации программы мероприятий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76" y="2115992"/>
            <a:ext cx="3650634" cy="91151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Очные мероприятия. </a:t>
            </a:r>
            <a:r>
              <a:rPr lang="ru-RU" sz="1400" dirty="0">
                <a:solidFill>
                  <a:schemeClr val="accent1"/>
                </a:solidFill>
              </a:rPr>
              <a:t>Семинары в группах на территории работодателя, продолжительность мероприятия 2-3 часа на все темы</a:t>
            </a:r>
          </a:p>
        </p:txBody>
      </p:sp>
      <p:sp>
        <p:nvSpPr>
          <p:cNvPr id="12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3220244"/>
            <a:ext cx="3705530" cy="122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Размещение просветительских материалов. </a:t>
            </a:r>
            <a:r>
              <a:rPr lang="ru-RU" sz="1400" dirty="0">
                <a:solidFill>
                  <a:schemeClr val="accent1"/>
                </a:solidFill>
              </a:rPr>
              <a:t> Рассылка и размещение в корпоративных каналах (порталы, электронная почта)</a:t>
            </a:r>
          </a:p>
        </p:txBody>
      </p:sp>
      <p:sp>
        <p:nvSpPr>
          <p:cNvPr id="13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862075" y="3220245"/>
            <a:ext cx="3544499" cy="1163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Наставничество.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Малые группы и индивидуальная работа сотрудника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с наставником-специалистом по всем темам программы с выполнением заданий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F4FDF8-C082-4C4B-A27A-63BE4708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83" y="2183662"/>
            <a:ext cx="573295" cy="573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8A291F-5C8F-4DCC-A00E-08013E5B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8" y="3445851"/>
            <a:ext cx="541410" cy="5414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D04BF0-746F-4ADD-9674-42AF71806E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2" y="3416115"/>
            <a:ext cx="571146" cy="571146"/>
          </a:xfrm>
          <a:prstGeom prst="rect">
            <a:avLst/>
          </a:prstGeom>
        </p:spPr>
      </p:pic>
      <p:pic>
        <p:nvPicPr>
          <p:cNvPr id="19" name="Рисунок 18" descr="Классная комната">
            <a:extLst>
              <a:ext uri="{FF2B5EF4-FFF2-40B4-BE49-F238E27FC236}">
                <a16:creationId xmlns:a16="http://schemas.microsoft.com/office/drawing/2014/main" id="{87862C04-9CE7-45F7-9938-5E14E161DA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" y="2199605"/>
            <a:ext cx="541410" cy="541410"/>
          </a:xfrm>
          <a:prstGeom prst="rect">
            <a:avLst/>
          </a:prstGeom>
        </p:spPr>
      </p:pic>
      <p:sp>
        <p:nvSpPr>
          <p:cNvPr id="21" name="Объект 5">
            <a:extLst>
              <a:ext uri="{FF2B5EF4-FFF2-40B4-BE49-F238E27FC236}">
                <a16:creationId xmlns:a16="http://schemas.microsoft.com/office/drawing/2014/main" id="{EA2AB5CD-0B78-4802-A938-66D9696A3C8B}"/>
              </a:ext>
            </a:extLst>
          </p:cNvPr>
          <p:cNvSpPr txBox="1">
            <a:spLocks/>
          </p:cNvSpPr>
          <p:nvPr/>
        </p:nvSpPr>
        <p:spPr>
          <a:xfrm>
            <a:off x="2302267" y="4485610"/>
            <a:ext cx="4420886" cy="526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КОМБИНИРОВАННЫЕ ФОРМАТЫ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ПОД ПОТРЕБНОСТИ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13103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F2DDC3-E06C-426E-B76B-2B0C25CA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209" y="1171857"/>
            <a:ext cx="1731611" cy="241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96478-757B-41DB-A641-639191645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27" y="2710932"/>
            <a:ext cx="1686059" cy="230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D82FE-A636-4AFC-8D6F-75AFAF80E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3" y="3489744"/>
            <a:ext cx="2701369" cy="152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Что внутри: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02459-5A7D-4DDB-87D1-E68BA016B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343" y="2319236"/>
            <a:ext cx="2613829" cy="14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0A0F-1804-418D-8168-23598841A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14" y="1706527"/>
            <a:ext cx="2613829" cy="147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5">
            <a:extLst>
              <a:ext uri="{FF2B5EF4-FFF2-40B4-BE49-F238E27FC236}">
                <a16:creationId xmlns:a16="http://schemas.microsoft.com/office/drawing/2014/main" id="{7989C8D4-8AFD-4901-9DB7-B74DC31B0EDF}"/>
              </a:ext>
            </a:extLst>
          </p:cNvPr>
          <p:cNvSpPr txBox="1">
            <a:spLocks/>
          </p:cNvSpPr>
          <p:nvPr/>
        </p:nvSpPr>
        <p:spPr>
          <a:xfrm>
            <a:off x="5649685" y="1118507"/>
            <a:ext cx="3355521" cy="3829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Презентации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Теоретические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Памятки для печати или рассылки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Раздаточные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Статьи для портала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Тестовые вопросы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Домашние задания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Ссылки на дополнительные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Анонсы для приглашения и вовлечения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5289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Результаты проведенных мероприятий</a:t>
            </a:r>
          </a:p>
        </p:txBody>
      </p:sp>
      <p:sp>
        <p:nvSpPr>
          <p:cNvPr id="3" name="Содержимое 5">
            <a:extLst>
              <a:ext uri="{FF2B5EF4-FFF2-40B4-BE49-F238E27FC236}">
                <a16:creationId xmlns:a16="http://schemas.microsoft.com/office/drawing/2014/main" id="{089AFE60-84C4-473F-984F-78EFF0A0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703160"/>
            <a:ext cx="5950103" cy="3206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Участвовало </a:t>
            </a:r>
            <a:r>
              <a:rPr lang="en-US" sz="1400" dirty="0">
                <a:solidFill>
                  <a:schemeClr val="accent1"/>
                </a:solidFill>
              </a:rPr>
              <a:t>&gt; </a:t>
            </a:r>
            <a:r>
              <a:rPr lang="ru-RU" sz="1400" dirty="0">
                <a:solidFill>
                  <a:schemeClr val="accent1"/>
                </a:solidFill>
              </a:rPr>
              <a:t>5000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человек из 18 городов (включая моногорода)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en-US" sz="1400" dirty="0">
                <a:solidFill>
                  <a:schemeClr val="accent1"/>
                </a:solidFill>
              </a:rPr>
              <a:t>90% </a:t>
            </a:r>
            <a:r>
              <a:rPr lang="ru-RU" sz="1400" dirty="0">
                <a:solidFill>
                  <a:schemeClr val="accent1"/>
                </a:solidFill>
              </a:rPr>
              <a:t>участников оценили программу как полезную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85% участников оценили программу как простую и понятную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Тестирование показало изменение уровня знаний участников мероприятий. В 2 раза больше слушателей успешно проходили тестирование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От 60 до 95% участников готовы рекомендовать программу коллегам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0FCC2-30BA-4166-B748-7B49660D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014"/>
          <a:stretch/>
        </p:blipFill>
        <p:spPr>
          <a:xfrm>
            <a:off x="7895037" y="1990358"/>
            <a:ext cx="1043401" cy="358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A15840-1413-4D26-9A07-CA3F2BC1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820" y="1335052"/>
            <a:ext cx="1222513" cy="2650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5B366F6-0171-40F8-82E3-18A2A710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06" y="1716774"/>
            <a:ext cx="1222514" cy="2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AC69F-5415-4C0E-BF08-85CE23962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320" y="2586980"/>
            <a:ext cx="1809336" cy="328970"/>
          </a:xfrm>
          <a:prstGeom prst="rect">
            <a:avLst/>
          </a:prstGeom>
        </p:spPr>
      </p:pic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A0D4426A-0733-4EBA-A583-902553110396}"/>
              </a:ext>
            </a:extLst>
          </p:cNvPr>
          <p:cNvSpPr txBox="1">
            <a:spLocks/>
          </p:cNvSpPr>
          <p:nvPr/>
        </p:nvSpPr>
        <p:spPr>
          <a:xfrm>
            <a:off x="6401988" y="4018232"/>
            <a:ext cx="2626007" cy="1046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 algn="ctr"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30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компаний</a:t>
            </a:r>
          </a:p>
          <a:p>
            <a:pPr indent="-214336" algn="ctr">
              <a:spcBef>
                <a:spcPts val="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14336" algn="ctr"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50+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комплексных программ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22FD77-2E8D-48A7-9381-1411A8F83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081" y="3097429"/>
            <a:ext cx="1043401" cy="3135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92ACFE-21B0-4D2F-9D98-2ADD13BFA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176" y="3306219"/>
            <a:ext cx="952500" cy="381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083917-9A7D-425C-B673-B3FDF8B91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320" y="2178368"/>
            <a:ext cx="1240528" cy="3400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1B13B4-A200-4960-B5D2-75905DF87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4320" y="3437764"/>
            <a:ext cx="996191" cy="4213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CCA163-EF22-4F47-81C3-9232B8F23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737" y="2613930"/>
            <a:ext cx="455891" cy="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10800000">
            <a:off x="3058484" y="4169712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3058484" y="2708959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058485" y="1114577"/>
            <a:ext cx="6080169" cy="807353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Преимущества программы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для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работодателя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06702" y="1127751"/>
            <a:ext cx="5584898" cy="401574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Государственное участие. </a:t>
            </a:r>
            <a:r>
              <a:rPr lang="ru-RU" dirty="0">
                <a:solidFill>
                  <a:schemeClr val="accent1"/>
                </a:solidFill>
              </a:rPr>
              <a:t>Программа проводится в рамках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Проекта Минфина России «Содействие повышению уровня финансовой грамотности населения и развитию финансового образования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в Российской Федерации»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Социальная ответственность. </a:t>
            </a:r>
            <a:r>
              <a:rPr lang="ru-RU" dirty="0">
                <a:solidFill>
                  <a:schemeClr val="accent1"/>
                </a:solidFill>
              </a:rPr>
              <a:t>Улучшение системы социальной ответственности предприятия перед сотрудниками, включение в существующую систему мотивации и поощрений и программы </a:t>
            </a:r>
            <a:r>
              <a:rPr lang="en-US" dirty="0">
                <a:solidFill>
                  <a:schemeClr val="accent1"/>
                </a:solidFill>
              </a:rPr>
              <a:t>well being</a:t>
            </a:r>
          </a:p>
          <a:p>
            <a:pPr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Бесплатные мероприятия. </a:t>
            </a:r>
            <a:r>
              <a:rPr lang="ru-RU" dirty="0">
                <a:solidFill>
                  <a:schemeClr val="accent1"/>
                </a:solidFill>
              </a:rPr>
              <a:t>Не требуется финансовых затрат со стороны предприятия и бесплатно для сотрудников. Подобные курсы могут стоить до 10.000 рублей на человека х 100 сотрудников = 1.000.000 рублей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Комплексная программа. </a:t>
            </a:r>
            <a:r>
              <a:rPr lang="ru-RU" dirty="0">
                <a:solidFill>
                  <a:schemeClr val="accent1"/>
                </a:solidFill>
              </a:rPr>
              <a:t>От семи до десяти актуальных тем по финансовой грамотности в четырех различных форматах. Возможность доработки под потребности вашего предприятия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Создание инфраструктуры. </a:t>
            </a:r>
            <a:r>
              <a:rPr lang="ru-RU" dirty="0">
                <a:solidFill>
                  <a:schemeClr val="accent1"/>
                </a:solidFill>
              </a:rPr>
              <a:t>Возможность создать на предприятии систему повышения финансовой грамотности сотрудников и их семей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для снижения социальной напряженности повышения лояльности </a:t>
            </a: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723194" y="120846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23194" y="200438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23194" y="27265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23194" y="3456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723194" y="41977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04000"/>
                    </a14:imgEffect>
                    <a14:imgEffect>
                      <a14:brightnessContrast bright="-10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761" y="2082800"/>
            <a:ext cx="385011" cy="38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68" y="2820667"/>
            <a:ext cx="380512" cy="380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09" y="3573449"/>
            <a:ext cx="356382" cy="356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95" y="4298422"/>
            <a:ext cx="369956" cy="36995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827027" y="2814652"/>
            <a:ext cx="396706" cy="4349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859574" y="1336574"/>
            <a:ext cx="390626" cy="390626"/>
            <a:chOff x="2859574" y="1336574"/>
            <a:chExt cx="390626" cy="39062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contrast="-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74" y="1336574"/>
              <a:ext cx="390626" cy="390626"/>
            </a:xfrm>
            <a:prstGeom prst="rect">
              <a:avLst/>
            </a:prstGeom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2904978" y="1428258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904978" y="1505061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81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3" y="1145058"/>
            <a:ext cx="4708380" cy="1140941"/>
          </a:xfrm>
        </p:spPr>
        <p:txBody>
          <a:bodyPr>
            <a:normAutofit/>
          </a:bodyPr>
          <a:lstStyle/>
          <a:p>
            <a:r>
              <a:rPr lang="ru-RU" dirty="0"/>
              <a:t>Условия участия: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35190"/>
            <a:ext cx="1883330" cy="12402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Группы сотрудников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sz="1600" b="1" dirty="0">
                <a:solidFill>
                  <a:schemeClr val="bg1"/>
                </a:solidFill>
              </a:rPr>
              <a:t>15 человек</a:t>
            </a:r>
            <a:r>
              <a:rPr lang="ru-RU" dirty="0">
                <a:solidFill>
                  <a:schemeClr val="bg1"/>
                </a:solidFill>
              </a:rPr>
              <a:t>, неограниченное количество групп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56012" y="3035190"/>
            <a:ext cx="1771543" cy="1191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Время на обучение сотрудника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обязательным темам программы </a:t>
            </a:r>
            <a:r>
              <a:rPr lang="en-US" dirty="0"/>
              <a:t>–</a:t>
            </a:r>
            <a:r>
              <a:rPr lang="ru-RU" dirty="0"/>
              <a:t> 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2</a:t>
            </a:r>
            <a:r>
              <a:rPr lang="en-US" sz="1600" b="1" dirty="0"/>
              <a:t> – </a:t>
            </a:r>
            <a:r>
              <a:rPr lang="ru-RU" sz="1600" b="1" dirty="0"/>
              <a:t>4 часа</a:t>
            </a:r>
            <a:endParaRPr lang="ru-RU" sz="1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690908" y="3035190"/>
            <a:ext cx="177844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Ответственный сотрудник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внутри компании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502208" y="3035190"/>
            <a:ext cx="1819006" cy="182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Доступ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в Интернет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или размещение материалов</a:t>
            </a:r>
            <a:r>
              <a:rPr lang="en-US" dirty="0"/>
              <a:t> </a:t>
            </a:r>
            <a:r>
              <a:rPr lang="ru-RU" dirty="0"/>
              <a:t>на внутрикорпоративных ресурсах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333717" y="3035190"/>
            <a:ext cx="178115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Возможно обучение</a:t>
            </a:r>
            <a:r>
              <a:rPr lang="ru-RU" sz="1600" b="1" dirty="0"/>
              <a:t> внутреннего консультанта </a:t>
            </a:r>
            <a:r>
              <a:rPr lang="ru-RU" dirty="0"/>
              <a:t>(</a:t>
            </a:r>
            <a:r>
              <a:rPr lang="ru-RU" dirty="0" err="1"/>
              <a:t>тьютора</a:t>
            </a:r>
            <a:r>
              <a:rPr lang="ru-RU" dirty="0"/>
              <a:t>)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финансовой грамотности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8" y="2177041"/>
            <a:ext cx="700078" cy="7000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19" y="2174414"/>
            <a:ext cx="680677" cy="68067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04" y="2165705"/>
            <a:ext cx="710030" cy="710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8" y="2183628"/>
            <a:ext cx="668161" cy="66816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1" y="2094278"/>
            <a:ext cx="878367" cy="87836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A8E4320-3B68-4F2F-A395-2F7F88D5F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8179924" y="2761465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400" u="sng" kern="0" dirty="0" err="1">
                <a:solidFill>
                  <a:schemeClr val="accent5"/>
                </a:solidFill>
                <a:latin typeface="Arial Nova Light" panose="020B0304020202020204" pitchFamily="34" charset="0"/>
                <a:hlinkClick r:id="rId2"/>
              </a:rPr>
              <a:t>ncfg.ru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059" y="1514577"/>
            <a:ext cx="8568264" cy="912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100" kern="0" dirty="0">
                <a:solidFill>
                  <a:schemeClr val="accent1"/>
                </a:solidFill>
              </a:rPr>
              <a:t>Проект </a:t>
            </a:r>
            <a:r>
              <a:rPr lang="ru-RU" sz="1100" b="1" kern="0" dirty="0">
                <a:solidFill>
                  <a:schemeClr val="accent1"/>
                </a:solidFill>
              </a:rPr>
              <a:t>«Содействие повышению уровня финансовой грамотности населения и развитию финансового образования в Российской Федерации» </a:t>
            </a:r>
            <a:r>
              <a:rPr lang="ru-RU" sz="1100" kern="0" dirty="0">
                <a:solidFill>
                  <a:schemeClr val="accent1"/>
                </a:solidFill>
              </a:rPr>
              <a:t>реализуется Министерством финансов Российской Федерации совместно с Всемирным банком. Целью проекта является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финансам, повышение эффективности защиты их интересов как потребителей финансовых услуг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2" y="2643334"/>
            <a:ext cx="2027652" cy="44608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" y="2576416"/>
            <a:ext cx="522485" cy="511249"/>
          </a:xfrm>
          <a:prstGeom prst="rect">
            <a:avLst/>
          </a:prstGeom>
        </p:spPr>
      </p:pic>
      <p:pic>
        <p:nvPicPr>
          <p:cNvPr id="21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0" y="947636"/>
            <a:ext cx="518173" cy="566940"/>
          </a:xfrm>
          <a:prstGeom prst="rect">
            <a:avLst/>
          </a:prstGeom>
          <a:noFill/>
        </p:spPr>
      </p:pic>
      <p:sp>
        <p:nvSpPr>
          <p:cNvPr id="23" name="Объект 4"/>
          <p:cNvSpPr txBox="1">
            <a:spLocks/>
          </p:cNvSpPr>
          <p:nvPr/>
        </p:nvSpPr>
        <p:spPr>
          <a:xfrm>
            <a:off x="420624" y="3147762"/>
            <a:ext cx="2623730" cy="1704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000" dirty="0">
                <a:solidFill>
                  <a:schemeClr val="accent1"/>
                </a:solidFill>
              </a:rPr>
              <a:t>Общероссийская организация, представляющая интересы деловых кругов как в России, так и на международном уровне. </a:t>
            </a:r>
            <a:r>
              <a:rPr lang="ru-RU" sz="1000" b="1" dirty="0">
                <a:solidFill>
                  <a:schemeClr val="accent1"/>
                </a:solidFill>
              </a:rPr>
              <a:t>РСПП</a:t>
            </a:r>
            <a:r>
              <a:rPr lang="ru-RU" sz="1000" dirty="0">
                <a:solidFill>
                  <a:schemeClr val="accent1"/>
                </a:solidFill>
              </a:rPr>
              <a:t> объединяет тысячи крупнейших российских компаний</a:t>
            </a:r>
            <a:r>
              <a:rPr lang="en-US" sz="1000" dirty="0">
                <a:solidFill>
                  <a:schemeClr val="accent1"/>
                </a:solidFill>
              </a:rPr>
              <a:t> – </a:t>
            </a:r>
            <a:r>
              <a:rPr lang="ru-RU" sz="1000" dirty="0">
                <a:solidFill>
                  <a:schemeClr val="accent1"/>
                </a:solidFill>
              </a:rPr>
              <a:t>представителей промышленных, научных, финансовых и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ru-RU" sz="1000" dirty="0">
                <a:solidFill>
                  <a:schemeClr val="accent1"/>
                </a:solidFill>
              </a:rPr>
              <a:t>коммерческих организаций во всех регионах России</a:t>
            </a: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6152272" y="3167041"/>
            <a:ext cx="2749916" cy="16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100" b="1" dirty="0">
                <a:solidFill>
                  <a:schemeClr val="accent1"/>
                </a:solidFill>
              </a:rPr>
              <a:t>Объединение уникальных специалистов по финансовой грамотности </a:t>
            </a:r>
            <a:r>
              <a:rPr lang="ru-RU" sz="1100" dirty="0">
                <a:solidFill>
                  <a:schemeClr val="accent1"/>
                </a:solidFill>
              </a:rPr>
              <a:t>(более 15 000,  включая консультантов-методистов, экспертов-практиков, преподавателей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и финансовых советников), ведущих свою деятельность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на базе 14 региональных отделений (в Москве,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Санкт-Петербурге, Барнауле, Екатеринбурге, и др.)</a:t>
            </a: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416418" y="947636"/>
            <a:ext cx="0" cy="14789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416418" y="2597543"/>
            <a:ext cx="0" cy="21604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>
            <a:off x="3044354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125828" y="1218003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450"/>
              </a:spcBef>
            </a:pPr>
            <a:r>
              <a:rPr lang="en-US" sz="135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6"/>
              </a:rPr>
              <a:t>minfin.ru</a:t>
            </a:r>
            <a:endParaRPr lang="ru-RU" sz="135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339638" y="2734331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рспп.рф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2118B8C-621D-4048-8C11-99035FC9764E}"/>
              </a:ext>
            </a:extLst>
          </p:cNvPr>
          <p:cNvCxnSpPr>
            <a:cxnSpLocks/>
          </p:cNvCxnSpPr>
          <p:nvPr/>
        </p:nvCxnSpPr>
        <p:spPr>
          <a:xfrm>
            <a:off x="6042773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D0C238-2B31-F54D-B086-3FB8F829D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040" y="2597543"/>
            <a:ext cx="516718" cy="537666"/>
          </a:xfrm>
          <a:prstGeom prst="rect">
            <a:avLst/>
          </a:prstGeom>
        </p:spPr>
      </p:pic>
      <p:sp>
        <p:nvSpPr>
          <p:cNvPr id="22" name="Содержимое 5">
            <a:extLst>
              <a:ext uri="{FF2B5EF4-FFF2-40B4-BE49-F238E27FC236}">
                <a16:creationId xmlns:a16="http://schemas.microsoft.com/office/drawing/2014/main" id="{520C8F3C-3B56-8546-B1F7-51390794C1A3}"/>
              </a:ext>
            </a:extLst>
          </p:cNvPr>
          <p:cNvSpPr txBox="1">
            <a:spLocks/>
          </p:cNvSpPr>
          <p:nvPr/>
        </p:nvSpPr>
        <p:spPr bwMode="auto">
          <a:xfrm>
            <a:off x="4075197" y="2761464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моногорода.рф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D63D0-9C7A-CD4E-9FA4-F890FCE92B19}"/>
              </a:ext>
            </a:extLst>
          </p:cNvPr>
          <p:cNvSpPr/>
          <p:nvPr/>
        </p:nvSpPr>
        <p:spPr>
          <a:xfrm>
            <a:off x="3058380" y="3119092"/>
            <a:ext cx="2856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 развития моногородов</a:t>
            </a:r>
            <a:r>
              <a:rPr lang="ru-RU" sz="1000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был создан в 2014 году госкорпорацией ВЭБ.РФ для реализации задачи развития российских моногородов. Миссия фонда - содействие в развитии инфраструктуры и диверсификации экономики городов для стабилизации социально-экономического развития. Помимо поддержки роста экономики, в моногородах проходит работа по развитию инфраструктуры, созданию комфортных условий жизни.</a:t>
            </a:r>
            <a:endParaRPr lang="ru-RU" sz="1000" dirty="0">
              <a:solidFill>
                <a:srgbClr val="2642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609" y="2446229"/>
            <a:ext cx="6558511" cy="1887878"/>
          </a:xfrm>
        </p:spPr>
        <p:txBody>
          <a:bodyPr>
            <a:normAutofit/>
          </a:bodyPr>
          <a:lstStyle/>
          <a:p>
            <a:r>
              <a:rPr lang="ru-RU" dirty="0"/>
              <a:t>Зинзирова Валерия, </a:t>
            </a:r>
            <a:br>
              <a:rPr lang="ru-RU" dirty="0"/>
            </a:br>
            <a:r>
              <a:rPr lang="ru-RU" dirty="0"/>
              <a:t>администратор программы</a:t>
            </a:r>
          </a:p>
          <a:p>
            <a:br>
              <a:rPr lang="ru-RU" dirty="0"/>
            </a:br>
            <a:r>
              <a:rPr lang="ru-RU" dirty="0"/>
              <a:t>Тел: +7 (499) 501 11 73 - офис</a:t>
            </a:r>
            <a:br>
              <a:rPr lang="ru-RU" dirty="0"/>
            </a:br>
            <a:r>
              <a:rPr lang="ru-RU" dirty="0"/>
              <a:t>+7 (963) 573 76 27 – мобильный</a:t>
            </a:r>
          </a:p>
          <a:p>
            <a:r>
              <a:rPr lang="ru-RU" dirty="0"/>
              <a:t>Почта: </a:t>
            </a:r>
            <a:r>
              <a:rPr lang="en" dirty="0" err="1"/>
              <a:t>zvs@ncfg.ru</a:t>
            </a:r>
            <a:endParaRPr lang="en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28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3416836" y="0"/>
            <a:ext cx="5727164" cy="5168427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иугольник 46"/>
          <p:cNvSpPr/>
          <p:nvPr/>
        </p:nvSpPr>
        <p:spPr>
          <a:xfrm rot="5400000">
            <a:off x="2802296" y="606895"/>
            <a:ext cx="2602336" cy="1388549"/>
          </a:xfrm>
          <a:prstGeom prst="homePlate">
            <a:avLst>
              <a:gd name="adj" fmla="val 2112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7374" y="1145058"/>
            <a:ext cx="2919404" cy="1854829"/>
          </a:xfrm>
        </p:spPr>
        <p:txBody>
          <a:bodyPr>
            <a:normAutofit/>
          </a:bodyPr>
          <a:lstStyle/>
          <a:p>
            <a:r>
              <a:rPr lang="ru-RU" dirty="0"/>
              <a:t>Цель программы повышения финансовой грамотности –</a:t>
            </a:r>
            <a:endParaRPr lang="ru-RU" b="0" dirty="0"/>
          </a:p>
        </p:txBody>
      </p:sp>
      <p:sp>
        <p:nvSpPr>
          <p:cNvPr id="28" name="Заголовок 7"/>
          <p:cNvSpPr txBox="1">
            <a:spLocks/>
          </p:cNvSpPr>
          <p:nvPr/>
        </p:nvSpPr>
        <p:spPr>
          <a:xfrm>
            <a:off x="307374" y="2476260"/>
            <a:ext cx="2754878" cy="20057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ts val="1760"/>
              </a:lnSpc>
              <a:spcBef>
                <a:spcPts val="600"/>
              </a:spcBef>
            </a:pPr>
            <a:r>
              <a:rPr lang="ru-RU" sz="1400" b="0" dirty="0"/>
              <a:t>поднять уровень знаний сотрудников в области управления личными финансами и формирование компетенций финансово грамотного человека.</a:t>
            </a:r>
            <a:br>
              <a:rPr lang="ru-RU" sz="1400" b="0" dirty="0"/>
            </a:br>
            <a:endParaRPr lang="ru-RU" sz="1400" b="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907846" y="2126889"/>
            <a:ext cx="1558002" cy="704109"/>
          </a:xfrm>
        </p:spPr>
        <p:txBody>
          <a:bodyPr/>
          <a:lstStyle/>
          <a:p>
            <a:r>
              <a:rPr lang="ru-RU" sz="900" dirty="0">
                <a:solidFill>
                  <a:schemeClr val="accent1"/>
                </a:solidFill>
              </a:rPr>
              <a:t>Следит за состоянием личных финансов</a:t>
            </a:r>
          </a:p>
        </p:txBody>
      </p:sp>
      <p:sp>
        <p:nvSpPr>
          <p:cNvPr id="13" name="Объект 11"/>
          <p:cNvSpPr txBox="1">
            <a:spLocks/>
          </p:cNvSpPr>
          <p:nvPr/>
        </p:nvSpPr>
        <p:spPr>
          <a:xfrm>
            <a:off x="7750590" y="4112750"/>
            <a:ext cx="1454305" cy="49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Планирует доходы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и расходы</a:t>
            </a: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7750590" y="2126889"/>
            <a:ext cx="1558002" cy="547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Анализирует финансовые услуги</a:t>
            </a:r>
          </a:p>
        </p:txBody>
      </p:sp>
      <p:sp>
        <p:nvSpPr>
          <p:cNvPr id="15" name="Объект 11"/>
          <p:cNvSpPr txBox="1">
            <a:spLocks/>
          </p:cNvSpPr>
          <p:nvPr/>
        </p:nvSpPr>
        <p:spPr>
          <a:xfrm>
            <a:off x="4907846" y="4112750"/>
            <a:ext cx="1590089" cy="71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Умеет находить необходимую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финансовую информацию</a:t>
            </a:r>
          </a:p>
        </p:txBody>
      </p:sp>
      <p:sp>
        <p:nvSpPr>
          <p:cNvPr id="16" name="Объект 11"/>
          <p:cNvSpPr txBox="1">
            <a:spLocks/>
          </p:cNvSpPr>
          <p:nvPr/>
        </p:nvSpPr>
        <p:spPr>
          <a:xfrm>
            <a:off x="3503416" y="4112750"/>
            <a:ext cx="1515376" cy="852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Формирует долгосрочные сбережения на случай непредвиденных обстоятельств</a:t>
            </a:r>
          </a:p>
        </p:txBody>
      </p:sp>
      <p:sp>
        <p:nvSpPr>
          <p:cNvPr id="17" name="Объект 11"/>
          <p:cNvSpPr txBox="1">
            <a:spLocks/>
          </p:cNvSpPr>
          <p:nvPr/>
        </p:nvSpPr>
        <p:spPr>
          <a:xfrm>
            <a:off x="4907846" y="3036482"/>
            <a:ext cx="1274085" cy="8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Оценивает риски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на рынке финансовых услуг</a:t>
            </a:r>
          </a:p>
        </p:txBody>
      </p:sp>
      <p:sp>
        <p:nvSpPr>
          <p:cNvPr id="18" name="Объект 11"/>
          <p:cNvSpPr txBox="1">
            <a:spLocks/>
          </p:cNvSpPr>
          <p:nvPr/>
        </p:nvSpPr>
        <p:spPr>
          <a:xfrm>
            <a:off x="3503416" y="3036482"/>
            <a:ext cx="1309412" cy="54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Знает свои права как потребителя финансовых услуг</a:t>
            </a:r>
          </a:p>
        </p:txBody>
      </p:sp>
      <p:sp>
        <p:nvSpPr>
          <p:cNvPr id="19" name="Объект 11"/>
          <p:cNvSpPr txBox="1">
            <a:spLocks/>
          </p:cNvSpPr>
          <p:nvPr/>
        </p:nvSpPr>
        <p:spPr>
          <a:xfrm>
            <a:off x="6396450" y="4112750"/>
            <a:ext cx="1722395" cy="61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Распознаёт признаки финансового мошенничества</a:t>
            </a:r>
          </a:p>
        </p:txBody>
      </p:sp>
      <p:sp>
        <p:nvSpPr>
          <p:cNvPr id="20" name="Объект 11"/>
          <p:cNvSpPr txBox="1">
            <a:spLocks/>
          </p:cNvSpPr>
          <p:nvPr/>
        </p:nvSpPr>
        <p:spPr>
          <a:xfrm>
            <a:off x="6396450" y="3036482"/>
            <a:ext cx="1297163" cy="563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Избегает избыточной </a:t>
            </a:r>
            <a:r>
              <a:rPr lang="ru-RU" sz="900" dirty="0" err="1">
                <a:solidFill>
                  <a:schemeClr val="accent1"/>
                </a:solidFill>
              </a:rPr>
              <a:t>закредитованности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21" name="Объект 11"/>
          <p:cNvSpPr txBox="1">
            <a:spLocks/>
          </p:cNvSpPr>
          <p:nvPr/>
        </p:nvSpPr>
        <p:spPr>
          <a:xfrm>
            <a:off x="7750590" y="3036482"/>
            <a:ext cx="1558002" cy="509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Выполняет свои обязанности налогоплательщика</a:t>
            </a:r>
          </a:p>
        </p:txBody>
      </p:sp>
      <p:sp>
        <p:nvSpPr>
          <p:cNvPr id="22" name="Объект 11"/>
          <p:cNvSpPr txBox="1">
            <a:spLocks/>
          </p:cNvSpPr>
          <p:nvPr/>
        </p:nvSpPr>
        <p:spPr>
          <a:xfrm>
            <a:off x="6396450" y="2126889"/>
            <a:ext cx="1170152" cy="43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Планирует жизнь на пенсии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96463" y="1195855"/>
            <a:ext cx="5079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ФИНАНСОВО ГРАМОТНЫЙ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3" y="1693161"/>
            <a:ext cx="412573" cy="41257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54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71" y="2578608"/>
            <a:ext cx="562137" cy="562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7" y="3612600"/>
            <a:ext cx="479966" cy="479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87" y="2642042"/>
            <a:ext cx="402062" cy="40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78" y="3624902"/>
            <a:ext cx="479382" cy="479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03" y="1693161"/>
            <a:ext cx="457263" cy="457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41" y="2619881"/>
            <a:ext cx="434646" cy="434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17" y="3703441"/>
            <a:ext cx="439136" cy="4391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29" y="1711366"/>
            <a:ext cx="412573" cy="4125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33" y="2587500"/>
            <a:ext cx="462287" cy="4622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74" y="3741816"/>
            <a:ext cx="363226" cy="36322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73913" y="676329"/>
            <a:ext cx="1049297" cy="1619937"/>
            <a:chOff x="3613899" y="570641"/>
            <a:chExt cx="1049297" cy="161993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99" y="570641"/>
              <a:ext cx="1049297" cy="1049297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 rot="1510814">
              <a:off x="3855821" y="1481648"/>
              <a:ext cx="424716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949416">
              <a:off x="3758810" y="1548054"/>
              <a:ext cx="531889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879" y="1390254"/>
              <a:ext cx="800324" cy="80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61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Что сейчас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 финансовой грамотностью?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1446E4-571D-4D80-8B67-5E1E69F78659}"/>
              </a:ext>
            </a:extLst>
          </p:cNvPr>
          <p:cNvSpPr/>
          <p:nvPr/>
        </p:nvSpPr>
        <p:spPr>
          <a:xfrm>
            <a:off x="3330650" y="1401377"/>
            <a:ext cx="5585052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30% осознают важность финансовой подушки безопасности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не готовы к жизни на пенсии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дохода отдают на выплаты по кредитам</a:t>
            </a:r>
            <a:endParaRPr lang="en-US" sz="1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 потеряли в финансовых пирамидах с 2015 г.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готовы нести ответственность за финансовые решения и возможные потери</a:t>
            </a:r>
            <a:endParaRPr lang="ru-RU" sz="1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862926"/>
            <a:ext cx="4572000" cy="2280574"/>
          </a:xfrm>
          <a:prstGeom prst="rect">
            <a:avLst/>
          </a:prstGeom>
          <a:gradFill>
            <a:gsLst>
              <a:gs pos="100000">
                <a:schemeClr val="accent5">
                  <a:alpha val="44000"/>
                </a:schemeClr>
              </a:gs>
              <a:gs pos="48000">
                <a:schemeClr val="bg1">
                  <a:alpha val="7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5860F2-04D2-46D5-A3AC-16C6264D0B70}"/>
              </a:ext>
            </a:extLst>
          </p:cNvPr>
          <p:cNvSpPr/>
          <p:nvPr/>
        </p:nvSpPr>
        <p:spPr>
          <a:xfrm>
            <a:off x="296275" y="557496"/>
            <a:ext cx="39504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70% россиян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постоянно находятся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в состоянии стресса, а треть всего населения </a:t>
            </a:r>
            <a:r>
              <a:rPr lang="en-US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в состоянии сильного стресса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58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стрессов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связано с деньгами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и материальным положением, финансовыми проблемами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A6FCFE-5495-4AC7-B22B-6F6876DE9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886" y="1246874"/>
            <a:ext cx="4211483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dirty="0"/>
              <a:t>Сотрудники в состоянии</a:t>
            </a:r>
            <a:br>
              <a:rPr lang="en-US" sz="1600" dirty="0"/>
            </a:br>
            <a:r>
              <a:rPr lang="ru-RU" sz="1600" dirty="0"/>
              <a:t>финансового стресса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846047" y="1874643"/>
            <a:ext cx="3535809" cy="2267712"/>
          </a:xfrm>
        </p:spPr>
        <p:txBody>
          <a:bodyPr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продуктивны на работе и более склонны к прогулам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Имеют больше проблем со здоровьем      чаще болеют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Больше подвержены несчастным случаям</a:t>
            </a:r>
            <a:r>
              <a:rPr lang="en-US" dirty="0">
                <a:solidFill>
                  <a:schemeClr val="accent1"/>
                </a:solidFill>
              </a:rPr>
              <a:t>   </a:t>
            </a:r>
            <a:r>
              <a:rPr lang="ru-RU" dirty="0">
                <a:solidFill>
                  <a:schemeClr val="accent1"/>
                </a:solidFill>
              </a:rPr>
              <a:t> на производстве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Склонны к хищениям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лояльны к работодателю</a:t>
            </a:r>
          </a:p>
          <a:p>
            <a:pPr marL="171450" indent="-171450"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325935" y="2791341"/>
            <a:ext cx="3258384" cy="1342553"/>
            <a:chOff x="325935" y="2649101"/>
            <a:chExt cx="3258384" cy="134255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25935" y="2649101"/>
              <a:ext cx="1420565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0" b="1" spc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28</a:t>
              </a: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Подзаголовок 4"/>
            <p:cNvSpPr txBox="1">
              <a:spLocks/>
            </p:cNvSpPr>
            <p:nvPr/>
          </p:nvSpPr>
          <p:spPr>
            <a:xfrm>
              <a:off x="1497632" y="2855636"/>
              <a:ext cx="2086687" cy="10811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В среднем тратят сотрудники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на решение личных финансовых вопросов,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что ведет к потере производительности всей организации 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43187" y="3622322"/>
              <a:ext cx="1420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ЧАСОВ В МЕСЯЦ</a:t>
              </a:r>
              <a:endParaRPr lang="en-US" sz="9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1135636" y="139065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1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981581" y="235204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2</a:t>
            </a:r>
            <a:endParaRPr lang="ru-RU" sz="600" dirty="0">
              <a:solidFill>
                <a:schemeClr val="bg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96276" y="3978237"/>
            <a:ext cx="4297898" cy="1015664"/>
            <a:chOff x="296276" y="3957917"/>
            <a:chExt cx="4297898" cy="101566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296276" y="3957917"/>
              <a:ext cx="3288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5.000</a:t>
              </a:r>
              <a:r>
                <a:rPr lang="en-US" sz="6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$</a:t>
              </a:r>
              <a:endPara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Подзаголовок 4"/>
            <p:cNvSpPr txBox="1">
              <a:spLocks/>
            </p:cNvSpPr>
            <p:nvPr/>
          </p:nvSpPr>
          <p:spPr>
            <a:xfrm>
              <a:off x="2737163" y="4135115"/>
              <a:ext cx="1857011" cy="8384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defPPr>
                <a:defRPr lang="ru-RU"/>
              </a:defPPr>
              <a:lvl1pPr indent="0" defTabSz="6858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000" b="0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ru-RU" b="1" dirty="0">
                  <a:solidFill>
                    <a:schemeClr val="accent2"/>
                  </a:solidFill>
                </a:rPr>
                <a:t>В ГОД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ru-RU" b="1" dirty="0">
                  <a:solidFill>
                    <a:schemeClr val="accent2"/>
                  </a:solidFill>
                </a:rPr>
                <a:t> </a:t>
              </a:r>
              <a:r>
                <a:rPr lang="ru-RU" dirty="0">
                  <a:solidFill>
                    <a:schemeClr val="accent1"/>
                  </a:solidFill>
                </a:rPr>
                <a:t>потеря производительности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всей организации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на одного работника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53865" y="4135115"/>
              <a:ext cx="83298" cy="832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3</a:t>
              </a:r>
              <a:endParaRPr lang="ru-RU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934889" y="4239564"/>
            <a:ext cx="4282335" cy="553998"/>
            <a:chOff x="4843449" y="4216893"/>
            <a:chExt cx="4282335" cy="553998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829D39D-075B-49F7-9824-68B5A3289B9A}"/>
                </a:ext>
              </a:extLst>
            </p:cNvPr>
            <p:cNvSpPr/>
            <p:nvPr/>
          </p:nvSpPr>
          <p:spPr>
            <a:xfrm>
              <a:off x="4920629" y="4216893"/>
              <a:ext cx="42051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Согласно доклада Центра демографии и экологии человека Российской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академии наук (РАН)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Исследованию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Health Network </a:t>
              </a:r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совместно с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Greenwald &amp; Associates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Исследование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Education and Literacy Advisers (FELA)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845764" y="4278488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1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845764" y="4485709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2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4843449" y="4618745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3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1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22157" y="1925947"/>
            <a:ext cx="642184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3040518" y="2805254"/>
            <a:ext cx="577324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2039111" y="1103045"/>
            <a:ext cx="709953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45202" y="1149504"/>
            <a:ext cx="5733846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Люди с долгами в три раза чаще испытывают мигрени, головные боли, боли в шее и спине, чем люди их возраста, но без долгов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066939" y="1975227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Чем больше размер долга, тем выше чувство тревоги, уровень стресса и вероятность возникновения депрессии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537881" y="2865004"/>
            <a:ext cx="5608759" cy="517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Как следствие, это влияет и на другие показатели здоровья: давление, иммунную систему, пищеварение и т.д.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624" y="3287859"/>
            <a:ext cx="3709161" cy="17805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В 2019 году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каждый четвертый российский заемщик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отдавал по кредитам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свыше 80% своих доходов</a:t>
            </a:r>
          </a:p>
        </p:txBody>
      </p:sp>
      <p:sp>
        <p:nvSpPr>
          <p:cNvPr id="44" name="Овал 43"/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0A08BF7-40AE-499A-98F2-C9638615D8E5}"/>
              </a:ext>
            </a:extLst>
          </p:cNvPr>
          <p:cNvSpPr/>
          <p:nvPr/>
        </p:nvSpPr>
        <p:spPr>
          <a:xfrm>
            <a:off x="3595155" y="3890783"/>
            <a:ext cx="5543495" cy="60975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D945B5-BAF3-402B-8DF4-8DEE7365CFD7}"/>
              </a:ext>
            </a:extLst>
          </p:cNvPr>
          <p:cNvGrpSpPr/>
          <p:nvPr/>
        </p:nvGrpSpPr>
        <p:grpSpPr>
          <a:xfrm>
            <a:off x="3451848" y="3766275"/>
            <a:ext cx="885422" cy="823740"/>
            <a:chOff x="3451848" y="3766275"/>
            <a:chExt cx="885422" cy="82374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081412E-C9E0-447B-B0BC-9966D337FE5E}"/>
                </a:ext>
              </a:extLst>
            </p:cNvPr>
            <p:cNvSpPr/>
            <p:nvPr/>
          </p:nvSpPr>
          <p:spPr>
            <a:xfrm>
              <a:off x="3451848" y="3766275"/>
              <a:ext cx="885422" cy="823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  <a:effectLst>
              <a:outerShdw blurRad="101600" dist="114300" dir="18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" name="Рисунок 4" descr="Круги со стрелками">
              <a:extLst>
                <a:ext uri="{FF2B5EF4-FFF2-40B4-BE49-F238E27FC236}">
                  <a16:creationId xmlns:a16="http://schemas.microsoft.com/office/drawing/2014/main" id="{B915147C-DEF0-4C75-BDEA-E04F4A7F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18713" y="3798423"/>
              <a:ext cx="764165" cy="764165"/>
            </a:xfrm>
            <a:prstGeom prst="rect">
              <a:avLst/>
            </a:prstGeom>
          </p:spPr>
        </p:pic>
      </p:grpSp>
      <p:sp>
        <p:nvSpPr>
          <p:cNvPr id="29" name="Объект 5">
            <a:extLst>
              <a:ext uri="{FF2B5EF4-FFF2-40B4-BE49-F238E27FC236}">
                <a16:creationId xmlns:a16="http://schemas.microsoft.com/office/drawing/2014/main" id="{0C045377-1C97-4B44-A626-687435E30B0A}"/>
              </a:ext>
            </a:extLst>
          </p:cNvPr>
          <p:cNvSpPr txBox="1">
            <a:spLocks/>
          </p:cNvSpPr>
          <p:nvPr/>
        </p:nvSpPr>
        <p:spPr>
          <a:xfrm>
            <a:off x="4404135" y="3976328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Больше долги – хуже здоровье – ниже </a:t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эффективность – меньше доход – больше долги</a:t>
            </a:r>
          </a:p>
        </p:txBody>
      </p:sp>
      <p:sp>
        <p:nvSpPr>
          <p:cNvPr id="33" name="Заголовок 3">
            <a:extLst>
              <a:ext uri="{FF2B5EF4-FFF2-40B4-BE49-F238E27FC236}">
                <a16:creationId xmlns:a16="http://schemas.microsoft.com/office/drawing/2014/main" id="{C14B4E57-AFCC-4CB1-97A2-B8F81F0267E6}"/>
              </a:ext>
            </a:extLst>
          </p:cNvPr>
          <p:cNvSpPr txBox="1">
            <a:spLocks/>
          </p:cNvSpPr>
          <p:nvPr/>
        </p:nvSpPr>
        <p:spPr>
          <a:xfrm>
            <a:off x="145271" y="2115623"/>
            <a:ext cx="3709161" cy="1075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Кредиты есть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у 54% занятого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населения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51795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1" y="0"/>
            <a:ext cx="3741238" cy="5143500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28656"/>
            <a:ext cx="2076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Увеличение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эффективности бизнеса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20" y="4028656"/>
            <a:ext cx="2011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Социально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значимый эффект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48" y="4028656"/>
            <a:ext cx="2076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1100"/>
              </a:spcBef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Улучшение экономической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безопасности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40779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615962" y="3592396"/>
            <a:ext cx="6528037" cy="287230"/>
          </a:xfrm>
          <a:prstGeom prst="rect">
            <a:avLst/>
          </a:prstGeom>
          <a:gradFill>
            <a:gsLst>
              <a:gs pos="43000">
                <a:schemeClr val="accent5">
                  <a:alpha val="63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09088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373" y="1038378"/>
            <a:ext cx="2432735" cy="28732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дают программы повышения финансовой грамотности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рабочем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месте?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2319" y="1172175"/>
            <a:ext cx="3161682" cy="2434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ru-RU" b="1" dirty="0">
                <a:solidFill>
                  <a:schemeClr val="accent1"/>
                </a:solidFill>
              </a:rPr>
              <a:t>СОТРУДНИКУ</a:t>
            </a:r>
          </a:p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endParaRPr lang="ru-RU" b="1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количества времени на решение личных финансовых проблем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Улучшение благосостояния и финансовой защищенности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уровня стресса и улучшение здоровья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Удовлетворенность от работы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                         и уверенность в будущем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760428" y="1199539"/>
            <a:ext cx="3051881" cy="264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ru-RU" b="1" dirty="0"/>
              <a:t>КОМПАНИИ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sz="1100" dirty="0"/>
              <a:t>Увеличение продуктивности сотрудников</a:t>
            </a:r>
          </a:p>
          <a:p>
            <a:endParaRPr lang="ru-RU" sz="1100" dirty="0"/>
          </a:p>
          <a:p>
            <a:r>
              <a:rPr lang="ru-RU" sz="1100" dirty="0"/>
              <a:t>Удержание персонала (отсутствие затрат на поиск, обучение и адаптацию)</a:t>
            </a:r>
          </a:p>
          <a:p>
            <a:endParaRPr lang="ru-RU" sz="1100" dirty="0"/>
          </a:p>
          <a:p>
            <a:r>
              <a:rPr lang="ru-RU" sz="1100" dirty="0"/>
              <a:t>Снижение воровства и количества прогулов</a:t>
            </a:r>
          </a:p>
          <a:p>
            <a:endParaRPr lang="ru-RU" sz="1100" dirty="0"/>
          </a:p>
          <a:p>
            <a:r>
              <a:rPr lang="ru-RU" sz="1100" dirty="0"/>
              <a:t>Улучшение эмоциональной обстановки</a:t>
            </a:r>
          </a:p>
          <a:p>
            <a:endParaRPr lang="ru-RU" sz="1100" dirty="0"/>
          </a:p>
          <a:p>
            <a:r>
              <a:rPr lang="ru-RU" sz="1100" dirty="0"/>
              <a:t>Снижение вычетов из зарплаты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557" y="3592396"/>
            <a:ext cx="27388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800"/>
              </a:spcBef>
              <a:buNone/>
            </a:pPr>
            <a:r>
              <a:rPr lang="ru-RU" sz="1400" b="1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КОМПЛЕКСНЫЙ РЕЗУЛЬТАТ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3588987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5860434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8139752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1958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Только 30% компаний используют элементы финансового просвещения и консультирования </a:t>
            </a:r>
            <a:br>
              <a:rPr lang="ru-RU" sz="1800" dirty="0"/>
            </a:br>
            <a:r>
              <a:rPr lang="ru-RU" sz="1800" dirty="0"/>
              <a:t>на рабочем месте</a:t>
            </a:r>
            <a:r>
              <a:rPr lang="en-US" sz="1800" dirty="0"/>
              <a:t>*</a:t>
            </a:r>
            <a:r>
              <a:rPr lang="ru-RU" sz="1800" dirty="0"/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79108C0-D589-4F56-9746-CD000F630585}"/>
              </a:ext>
            </a:extLst>
          </p:cNvPr>
          <p:cNvPicPr/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5440" y="2186193"/>
            <a:ext cx="6041982" cy="2133045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EDD3DA09-3150-4314-B437-B01DACED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226" y="4619688"/>
            <a:ext cx="60419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ru-RU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Опрос 126 компаний, 90% международные, 10% российские. От 100 до 5000 сотрудников.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B1A7A-6B9A-4DD5-B6AA-13747F607E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66166"/>
          <a:stretch/>
        </p:blipFill>
        <p:spPr>
          <a:xfrm>
            <a:off x="0" y="0"/>
            <a:ext cx="2666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13158" y="2769807"/>
            <a:ext cx="552813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4013370" y="457497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D0887ACC-D3DE-4A4D-9461-21C6927C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637" y="1061636"/>
            <a:ext cx="6236945" cy="818797"/>
          </a:xfrm>
        </p:spPr>
        <p:txBody>
          <a:bodyPr>
            <a:normAutofit/>
          </a:bodyPr>
          <a:lstStyle/>
          <a:p>
            <a:r>
              <a:rPr lang="ru-RU" sz="2800" dirty="0"/>
              <a:t>Нужно ли это сотрудникам?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1B61E69-038D-4A8C-B9A9-8118033804ED}"/>
              </a:ext>
            </a:extLst>
          </p:cNvPr>
          <p:cNvSpPr/>
          <p:nvPr/>
        </p:nvSpPr>
        <p:spPr>
          <a:xfrm rot="10800000">
            <a:off x="2645928" y="1953212"/>
            <a:ext cx="649536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96DCC3A-028C-4AB2-B01B-8EF907FE56AC}"/>
              </a:ext>
            </a:extLst>
          </p:cNvPr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0C5D258-1EB0-4EE5-B6CC-4980926749AB}"/>
              </a:ext>
            </a:extLst>
          </p:cNvPr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2E56612-5756-4A88-966F-2E930F76364D}"/>
              </a:ext>
            </a:extLst>
          </p:cNvPr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Заголовок 3">
            <a:extLst>
              <a:ext uri="{FF2B5EF4-FFF2-40B4-BE49-F238E27FC236}">
                <a16:creationId xmlns:a16="http://schemas.microsoft.com/office/drawing/2014/main" id="{20F8E38C-626E-4718-868C-3C131F92788C}"/>
              </a:ext>
            </a:extLst>
          </p:cNvPr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7" name="Заголовок 3">
            <a:extLst>
              <a:ext uri="{FF2B5EF4-FFF2-40B4-BE49-F238E27FC236}">
                <a16:creationId xmlns:a16="http://schemas.microsoft.com/office/drawing/2014/main" id="{6081DE68-A792-4BDF-8435-FE77C16AD7F1}"/>
              </a:ext>
            </a:extLst>
          </p:cNvPr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8" name="Заголовок 3">
            <a:extLst>
              <a:ext uri="{FF2B5EF4-FFF2-40B4-BE49-F238E27FC236}">
                <a16:creationId xmlns:a16="http://schemas.microsoft.com/office/drawing/2014/main" id="{FDBEA380-FFCB-48C4-B1A5-6419D67C1CA7}"/>
              </a:ext>
            </a:extLst>
          </p:cNvPr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50" name="Объект 5">
            <a:extLst>
              <a:ext uri="{FF2B5EF4-FFF2-40B4-BE49-F238E27FC236}">
                <a16:creationId xmlns:a16="http://schemas.microsoft.com/office/drawing/2014/main" id="{01892161-7B57-4640-A94C-9BB5E43009B6}"/>
              </a:ext>
            </a:extLst>
          </p:cNvPr>
          <p:cNvSpPr txBox="1">
            <a:spLocks/>
          </p:cNvSpPr>
          <p:nvPr/>
        </p:nvSpPr>
        <p:spPr>
          <a:xfrm>
            <a:off x="3497345" y="2862894"/>
            <a:ext cx="5733846" cy="457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Откликаются от 10% до 30% сотрудников (как на очные,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так и на дистанционные мероприятия)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122631" y="1974621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74% сотрудников считают важным, чтобы работодатель предлагал программы финансового здоровья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31808" y="364250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521760" y="369464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32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6421" y="3743802"/>
            <a:ext cx="4825040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1-е место по посещаемости среди сотрудников в рамках программ </a:t>
            </a:r>
            <a:r>
              <a:rPr lang="ru-RU" sz="1400" dirty="0" err="1">
                <a:solidFill>
                  <a:schemeClr val="accent1"/>
                </a:solidFill>
              </a:rPr>
              <a:t>well-being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2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0" y="0"/>
            <a:ext cx="3741238" cy="5143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Барьеры внедрения программы по финансовой грамотности – реальны ли они: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631845-7F86-4BD4-93B9-EB252A3D2FE7}"/>
              </a:ext>
            </a:extLst>
          </p:cNvPr>
          <p:cNvSpPr/>
          <p:nvPr/>
        </p:nvSpPr>
        <p:spPr>
          <a:xfrm>
            <a:off x="2826236" y="1632356"/>
            <a:ext cx="59809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отрывать сотрудников от работы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готовы, чтобы сотрудник много знал про пенсию/вычеты/льготы и т.д.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знают к кому обратиться, чтобы провели качественное обучение по финансовой грамотности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продаж продуктов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 вкладывать ресурсы (не только деньги)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Нет поддержки руководства, </a:t>
            </a:r>
            <a:r>
              <a:rPr lang="en-US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HR</a:t>
            </a: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41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4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ABDC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</TotalTime>
  <Words>1456</Words>
  <Application>Microsoft Macintosh PowerPoint</Application>
  <PresentationFormat>Экран (16:9)</PresentationFormat>
  <Paragraphs>242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Arial Nova Light</vt:lpstr>
      <vt:lpstr>Calibri</vt:lpstr>
      <vt:lpstr>Times New Roman</vt:lpstr>
      <vt:lpstr>Wingdings</vt:lpstr>
      <vt:lpstr>Тема Office</vt:lpstr>
      <vt:lpstr>Повышение финансовой грамотности сотрудников предприятий:</vt:lpstr>
      <vt:lpstr>Цель программы повышения финансовой грамотности –</vt:lpstr>
      <vt:lpstr>Что сейчас  с финансовой грамотностью?</vt:lpstr>
      <vt:lpstr>Сотрудники в состоянии финансового стресса</vt:lpstr>
      <vt:lpstr>В 2019 году  каждый четвертый российский заемщик  отдавал по кредитам  свыше 80% своих доходов</vt:lpstr>
      <vt:lpstr>Что дают программы повышения финансовой грамотности на рабочем месте?</vt:lpstr>
      <vt:lpstr>Только 30% компаний используют элементы финансового просвещения и консультирования  на рабочем месте* </vt:lpstr>
      <vt:lpstr>Нужно ли это сотрудникам?</vt:lpstr>
      <vt:lpstr>Барьеры внедрения программы по финансовой грамотности – реальны ли они:</vt:lpstr>
      <vt:lpstr>Мероприятия по финансовой грамотности на предприятии</vt:lpstr>
      <vt:lpstr>Программа обучающих мероприятий по финансовой грамотности на рабочем месте </vt:lpstr>
      <vt:lpstr>Возможные форматы реализации программы мероприятий</vt:lpstr>
      <vt:lpstr>Что внутри:</vt:lpstr>
      <vt:lpstr>Результаты проведенных мероприятий</vt:lpstr>
      <vt:lpstr>Преимущества программы для работодателя</vt:lpstr>
      <vt:lpstr>Условия участия: 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Microsoft Office User</cp:lastModifiedBy>
  <cp:revision>207</cp:revision>
  <dcterms:created xsi:type="dcterms:W3CDTF">2018-04-02T17:49:50Z</dcterms:created>
  <dcterms:modified xsi:type="dcterms:W3CDTF">2020-04-15T13:30:44Z</dcterms:modified>
</cp:coreProperties>
</file>