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9"/>
  </p:notesMasterIdLst>
  <p:sldIdLst>
    <p:sldId id="257" r:id="rId2"/>
    <p:sldId id="260" r:id="rId3"/>
    <p:sldId id="261" r:id="rId4"/>
    <p:sldId id="262" r:id="rId5"/>
    <p:sldId id="263" r:id="rId6"/>
    <p:sldId id="285" r:id="rId7"/>
    <p:sldId id="264" r:id="rId8"/>
    <p:sldId id="265" r:id="rId9"/>
    <p:sldId id="267" r:id="rId10"/>
    <p:sldId id="269" r:id="rId11"/>
    <p:sldId id="275" r:id="rId12"/>
    <p:sldId id="276" r:id="rId13"/>
    <p:sldId id="277" r:id="rId14"/>
    <p:sldId id="274" r:id="rId15"/>
    <p:sldId id="295" r:id="rId16"/>
    <p:sldId id="271" r:id="rId17"/>
    <p:sldId id="283" r:id="rId18"/>
    <p:sldId id="272" r:id="rId19"/>
    <p:sldId id="286" r:id="rId20"/>
    <p:sldId id="273" r:id="rId21"/>
    <p:sldId id="288" r:id="rId22"/>
    <p:sldId id="289" r:id="rId23"/>
    <p:sldId id="293" r:id="rId24"/>
    <p:sldId id="280" r:id="rId25"/>
    <p:sldId id="282" r:id="rId26"/>
    <p:sldId id="287" r:id="rId27"/>
    <p:sldId id="290"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380" autoAdjust="0"/>
  </p:normalViewPr>
  <p:slideViewPr>
    <p:cSldViewPr>
      <p:cViewPr varScale="1">
        <p:scale>
          <a:sx n="74" d="100"/>
          <a:sy n="74" d="100"/>
        </p:scale>
        <p:origin x="1133"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3D4360-24A5-45BA-A027-E5C30BFF5780}" type="doc">
      <dgm:prSet loTypeId="urn:microsoft.com/office/officeart/2005/8/layout/vList6" loCatId="list" qsTypeId="urn:microsoft.com/office/officeart/2005/8/quickstyle/simple1" qsCatId="simple" csTypeId="urn:microsoft.com/office/officeart/2005/8/colors/colorful2" csCatId="colorful" phldr="1"/>
      <dgm:spPr/>
      <dgm:t>
        <a:bodyPr/>
        <a:lstStyle/>
        <a:p>
          <a:endParaRPr lang="ru-RU"/>
        </a:p>
      </dgm:t>
    </dgm:pt>
    <dgm:pt modelId="{96052BF4-2651-418F-9DFB-6EDF5E193EBB}">
      <dgm:prSet phldrT="[Текст]" custT="1"/>
      <dgm:spPr/>
      <dgm:t>
        <a:bodyPr/>
        <a:lstStyle/>
        <a:p>
          <a:r>
            <a:rPr lang="ru-RU" sz="4000" dirty="0"/>
            <a:t>Общегеографические</a:t>
          </a:r>
          <a:r>
            <a:rPr lang="ru-RU" sz="2300" dirty="0"/>
            <a:t> </a:t>
          </a:r>
        </a:p>
      </dgm:t>
    </dgm:pt>
    <dgm:pt modelId="{A682AC0A-3CDD-4E83-B92D-5352B89B6A1C}" type="parTrans" cxnId="{9C136DA9-CFA0-413A-8FD9-92429586C198}">
      <dgm:prSet/>
      <dgm:spPr/>
      <dgm:t>
        <a:bodyPr/>
        <a:lstStyle/>
        <a:p>
          <a:endParaRPr lang="ru-RU"/>
        </a:p>
      </dgm:t>
    </dgm:pt>
    <dgm:pt modelId="{EED339B2-C4EA-44A1-8F60-8DADB43D419C}" type="sibTrans" cxnId="{9C136DA9-CFA0-413A-8FD9-92429586C198}">
      <dgm:prSet/>
      <dgm:spPr/>
      <dgm:t>
        <a:bodyPr/>
        <a:lstStyle/>
        <a:p>
          <a:endParaRPr lang="ru-RU"/>
        </a:p>
      </dgm:t>
    </dgm:pt>
    <dgm:pt modelId="{7EAC8723-B968-48F0-B588-6FF17EBA0533}">
      <dgm:prSet phldrT="[Текст]" custT="1"/>
      <dgm:spPr/>
      <dgm:t>
        <a:bodyPr/>
        <a:lstStyle/>
        <a:p>
          <a:r>
            <a:rPr lang="ru-RU" sz="2800" dirty="0"/>
            <a:t>Топографические (крупного Масштаба) </a:t>
          </a:r>
        </a:p>
      </dgm:t>
    </dgm:pt>
    <dgm:pt modelId="{8208E624-9A52-4A4B-BD43-6B109F6CDAFD}" type="parTrans" cxnId="{B05D8C4D-051B-4F38-B1FB-AEAF68E9D10D}">
      <dgm:prSet/>
      <dgm:spPr/>
      <dgm:t>
        <a:bodyPr/>
        <a:lstStyle/>
        <a:p>
          <a:endParaRPr lang="ru-RU"/>
        </a:p>
      </dgm:t>
    </dgm:pt>
    <dgm:pt modelId="{E6A6F665-52B1-4530-B272-39E6C36B7241}" type="sibTrans" cxnId="{B05D8C4D-051B-4F38-B1FB-AEAF68E9D10D}">
      <dgm:prSet/>
      <dgm:spPr/>
      <dgm:t>
        <a:bodyPr/>
        <a:lstStyle/>
        <a:p>
          <a:endParaRPr lang="ru-RU"/>
        </a:p>
      </dgm:t>
    </dgm:pt>
    <dgm:pt modelId="{47BE7395-580C-4386-9E35-794726A96EF7}">
      <dgm:prSet phldrT="[Текст]" custT="1"/>
      <dgm:spPr/>
      <dgm:t>
        <a:bodyPr/>
        <a:lstStyle/>
        <a:p>
          <a:r>
            <a:rPr lang="ru-RU" sz="2800" dirty="0"/>
            <a:t>Обзорные (карты континентов, полушарий)</a:t>
          </a:r>
        </a:p>
      </dgm:t>
    </dgm:pt>
    <dgm:pt modelId="{972247F5-DD61-4591-A3EE-C259BD59BF87}" type="parTrans" cxnId="{2A15E2E2-D9DE-4D4E-A6ED-2E7CCB6F7F80}">
      <dgm:prSet/>
      <dgm:spPr/>
      <dgm:t>
        <a:bodyPr/>
        <a:lstStyle/>
        <a:p>
          <a:endParaRPr lang="ru-RU"/>
        </a:p>
      </dgm:t>
    </dgm:pt>
    <dgm:pt modelId="{CEE7DEBC-4C87-41A2-B44C-96D16F18D44F}" type="sibTrans" cxnId="{2A15E2E2-D9DE-4D4E-A6ED-2E7CCB6F7F80}">
      <dgm:prSet/>
      <dgm:spPr/>
      <dgm:t>
        <a:bodyPr/>
        <a:lstStyle/>
        <a:p>
          <a:endParaRPr lang="ru-RU"/>
        </a:p>
      </dgm:t>
    </dgm:pt>
    <dgm:pt modelId="{37626E34-3C52-4167-A302-975EBF4B7367}">
      <dgm:prSet phldrT="[Текст]" custT="1"/>
      <dgm:spPr/>
      <dgm:t>
        <a:bodyPr/>
        <a:lstStyle/>
        <a:p>
          <a:r>
            <a:rPr lang="ru-RU" sz="3700" dirty="0"/>
            <a:t>Специальные </a:t>
          </a:r>
          <a:r>
            <a:rPr lang="ru-RU" sz="2300" dirty="0"/>
            <a:t> </a:t>
          </a:r>
        </a:p>
      </dgm:t>
    </dgm:pt>
    <dgm:pt modelId="{87C2DE51-EC91-4DC2-B184-289BB38E711D}" type="parTrans" cxnId="{47189B1A-EB9A-4C63-BCA1-C626EC0BF725}">
      <dgm:prSet/>
      <dgm:spPr/>
      <dgm:t>
        <a:bodyPr/>
        <a:lstStyle/>
        <a:p>
          <a:endParaRPr lang="ru-RU"/>
        </a:p>
      </dgm:t>
    </dgm:pt>
    <dgm:pt modelId="{3C3D12F5-3288-4BCC-A4D0-7295D3ADE1D7}" type="sibTrans" cxnId="{47189B1A-EB9A-4C63-BCA1-C626EC0BF725}">
      <dgm:prSet/>
      <dgm:spPr/>
      <dgm:t>
        <a:bodyPr/>
        <a:lstStyle/>
        <a:p>
          <a:endParaRPr lang="ru-RU"/>
        </a:p>
      </dgm:t>
    </dgm:pt>
    <dgm:pt modelId="{25EA6D68-E780-4A39-8ACE-230433888530}">
      <dgm:prSet phldrT="[Текст]"/>
      <dgm:spPr/>
      <dgm:t>
        <a:bodyPr/>
        <a:lstStyle/>
        <a:p>
          <a:r>
            <a:rPr lang="ru-RU" dirty="0"/>
            <a:t>Климатические </a:t>
          </a:r>
        </a:p>
      </dgm:t>
    </dgm:pt>
    <dgm:pt modelId="{2FA6F1C3-BAC4-46C3-8F78-9D96057E5B45}" type="parTrans" cxnId="{B58D9516-9408-4E50-B66F-C64D0A779DAD}">
      <dgm:prSet/>
      <dgm:spPr/>
      <dgm:t>
        <a:bodyPr/>
        <a:lstStyle/>
        <a:p>
          <a:endParaRPr lang="ru-RU"/>
        </a:p>
      </dgm:t>
    </dgm:pt>
    <dgm:pt modelId="{32ED3685-C117-4EE5-8E63-2B7C5DE41257}" type="sibTrans" cxnId="{B58D9516-9408-4E50-B66F-C64D0A779DAD}">
      <dgm:prSet/>
      <dgm:spPr/>
      <dgm:t>
        <a:bodyPr/>
        <a:lstStyle/>
        <a:p>
          <a:endParaRPr lang="ru-RU"/>
        </a:p>
      </dgm:t>
    </dgm:pt>
    <dgm:pt modelId="{FF8CF8C1-9A9C-421D-BD80-DF000FEE1EF6}">
      <dgm:prSet phldrT="[Текст]"/>
      <dgm:spPr/>
      <dgm:t>
        <a:bodyPr/>
        <a:lstStyle/>
        <a:p>
          <a:r>
            <a:rPr lang="ru-RU" dirty="0"/>
            <a:t>Зоогеографические</a:t>
          </a:r>
        </a:p>
      </dgm:t>
    </dgm:pt>
    <dgm:pt modelId="{F74194A2-627F-43D2-8E0D-2D42405EB732}" type="parTrans" cxnId="{43869AED-8370-4C7C-ABE9-90D77E0BB0BE}">
      <dgm:prSet/>
      <dgm:spPr/>
      <dgm:t>
        <a:bodyPr/>
        <a:lstStyle/>
        <a:p>
          <a:endParaRPr lang="ru-RU"/>
        </a:p>
      </dgm:t>
    </dgm:pt>
    <dgm:pt modelId="{D7C5B793-09D3-450D-B481-AAA7B6A4816C}" type="sibTrans" cxnId="{43869AED-8370-4C7C-ABE9-90D77E0BB0BE}">
      <dgm:prSet/>
      <dgm:spPr/>
      <dgm:t>
        <a:bodyPr/>
        <a:lstStyle/>
        <a:p>
          <a:endParaRPr lang="ru-RU"/>
        </a:p>
      </dgm:t>
    </dgm:pt>
    <dgm:pt modelId="{066B6AA0-C781-4E73-BE2D-5ACB32916956}">
      <dgm:prSet phldrT="[Текст]"/>
      <dgm:spPr/>
      <dgm:t>
        <a:bodyPr/>
        <a:lstStyle/>
        <a:p>
          <a:r>
            <a:rPr lang="ru-RU" dirty="0"/>
            <a:t>Полетные</a:t>
          </a:r>
        </a:p>
      </dgm:t>
    </dgm:pt>
    <dgm:pt modelId="{4DEF3BB9-4E4B-4E8E-A7AE-B1673AEE48D3}" type="parTrans" cxnId="{35618CF6-74BE-4C0B-98A1-D3BD52C38BDF}">
      <dgm:prSet/>
      <dgm:spPr/>
      <dgm:t>
        <a:bodyPr/>
        <a:lstStyle/>
        <a:p>
          <a:endParaRPr lang="ru-RU"/>
        </a:p>
      </dgm:t>
    </dgm:pt>
    <dgm:pt modelId="{00A8D1E2-F821-4F14-B145-36C321CCBC05}" type="sibTrans" cxnId="{35618CF6-74BE-4C0B-98A1-D3BD52C38BDF}">
      <dgm:prSet/>
      <dgm:spPr/>
      <dgm:t>
        <a:bodyPr/>
        <a:lstStyle/>
        <a:p>
          <a:endParaRPr lang="ru-RU"/>
        </a:p>
      </dgm:t>
    </dgm:pt>
    <dgm:pt modelId="{1FE9C9C4-01C6-444E-9E9C-82FB354E4769}">
      <dgm:prSet phldrT="[Текст]"/>
      <dgm:spPr/>
      <dgm:t>
        <a:bodyPr/>
        <a:lstStyle/>
        <a:p>
          <a:r>
            <a:rPr lang="ru-RU" dirty="0"/>
            <a:t>Морские навигационные</a:t>
          </a:r>
        </a:p>
      </dgm:t>
    </dgm:pt>
    <dgm:pt modelId="{FB3785B1-0C3A-461D-8A73-45A13E54FD6A}" type="parTrans" cxnId="{CF5F47FD-EBBC-44C4-971C-18E217C8A168}">
      <dgm:prSet/>
      <dgm:spPr/>
      <dgm:t>
        <a:bodyPr/>
        <a:lstStyle/>
        <a:p>
          <a:endParaRPr lang="ru-RU"/>
        </a:p>
      </dgm:t>
    </dgm:pt>
    <dgm:pt modelId="{D749435A-3462-44FF-9A2D-D143D43EBE89}" type="sibTrans" cxnId="{CF5F47FD-EBBC-44C4-971C-18E217C8A168}">
      <dgm:prSet/>
      <dgm:spPr/>
      <dgm:t>
        <a:bodyPr/>
        <a:lstStyle/>
        <a:p>
          <a:endParaRPr lang="ru-RU"/>
        </a:p>
      </dgm:t>
    </dgm:pt>
    <dgm:pt modelId="{30546FAE-7F08-4DF8-BCBD-4AD254E79E30}">
      <dgm:prSet phldrT="[Текст]"/>
      <dgm:spPr/>
      <dgm:t>
        <a:bodyPr/>
        <a:lstStyle/>
        <a:p>
          <a:r>
            <a:rPr lang="ru-RU" dirty="0"/>
            <a:t>Туристские</a:t>
          </a:r>
        </a:p>
      </dgm:t>
    </dgm:pt>
    <dgm:pt modelId="{A7B7C7DA-A3B3-455C-B999-3BF3546CD36F}" type="parTrans" cxnId="{89CAEEFC-67B4-47CD-B041-513C64EC00E8}">
      <dgm:prSet/>
      <dgm:spPr/>
      <dgm:t>
        <a:bodyPr/>
        <a:lstStyle/>
        <a:p>
          <a:endParaRPr lang="ru-RU"/>
        </a:p>
      </dgm:t>
    </dgm:pt>
    <dgm:pt modelId="{FA05A57D-66E1-475B-A559-A0B71007F643}" type="sibTrans" cxnId="{89CAEEFC-67B4-47CD-B041-513C64EC00E8}">
      <dgm:prSet/>
      <dgm:spPr/>
      <dgm:t>
        <a:bodyPr/>
        <a:lstStyle/>
        <a:p>
          <a:endParaRPr lang="ru-RU"/>
        </a:p>
      </dgm:t>
    </dgm:pt>
    <dgm:pt modelId="{27B3E6AA-96A6-420B-A819-54D63094F7C5}">
      <dgm:prSet phldrT="[Текст]"/>
      <dgm:spPr/>
      <dgm:t>
        <a:bodyPr/>
        <a:lstStyle/>
        <a:p>
          <a:r>
            <a:rPr lang="ru-RU" dirty="0"/>
            <a:t>Спортивные </a:t>
          </a:r>
        </a:p>
      </dgm:t>
    </dgm:pt>
    <dgm:pt modelId="{9E0C2C6D-23D8-4AC4-8FF1-C55377AD2527}" type="parTrans" cxnId="{A717CFA5-946A-45C7-8CFF-2716D9D0DA9A}">
      <dgm:prSet/>
      <dgm:spPr/>
      <dgm:t>
        <a:bodyPr/>
        <a:lstStyle/>
        <a:p>
          <a:endParaRPr lang="ru-RU"/>
        </a:p>
      </dgm:t>
    </dgm:pt>
    <dgm:pt modelId="{3B45C0C7-2F62-47A4-84CF-51C3EBFE8978}" type="sibTrans" cxnId="{A717CFA5-946A-45C7-8CFF-2716D9D0DA9A}">
      <dgm:prSet/>
      <dgm:spPr/>
      <dgm:t>
        <a:bodyPr/>
        <a:lstStyle/>
        <a:p>
          <a:endParaRPr lang="ru-RU"/>
        </a:p>
      </dgm:t>
    </dgm:pt>
    <dgm:pt modelId="{1883F9AB-D5B4-4832-8B29-BE7D2757D88B}" type="pres">
      <dgm:prSet presAssocID="{A03D4360-24A5-45BA-A027-E5C30BFF5780}" presName="Name0" presStyleCnt="0">
        <dgm:presLayoutVars>
          <dgm:dir/>
          <dgm:animLvl val="lvl"/>
          <dgm:resizeHandles/>
        </dgm:presLayoutVars>
      </dgm:prSet>
      <dgm:spPr/>
    </dgm:pt>
    <dgm:pt modelId="{6F80B30D-26F0-4D6C-98EC-37A6094AF580}" type="pres">
      <dgm:prSet presAssocID="{96052BF4-2651-418F-9DFB-6EDF5E193EBB}" presName="linNode" presStyleCnt="0"/>
      <dgm:spPr/>
    </dgm:pt>
    <dgm:pt modelId="{1A7A3F2C-ADB4-4723-AF88-F3D3D1CD5E82}" type="pres">
      <dgm:prSet presAssocID="{96052BF4-2651-418F-9DFB-6EDF5E193EBB}" presName="parentShp" presStyleLbl="node1" presStyleIdx="0" presStyleCnt="2">
        <dgm:presLayoutVars>
          <dgm:bulletEnabled val="1"/>
        </dgm:presLayoutVars>
      </dgm:prSet>
      <dgm:spPr/>
    </dgm:pt>
    <dgm:pt modelId="{95EFFBD2-4107-45D3-A512-06CCB8D70E05}" type="pres">
      <dgm:prSet presAssocID="{96052BF4-2651-418F-9DFB-6EDF5E193EBB}" presName="childShp" presStyleLbl="bgAccFollowNode1" presStyleIdx="0" presStyleCnt="2" custScaleY="228515">
        <dgm:presLayoutVars>
          <dgm:bulletEnabled val="1"/>
        </dgm:presLayoutVars>
      </dgm:prSet>
      <dgm:spPr/>
    </dgm:pt>
    <dgm:pt modelId="{6A2A5A2C-7A2A-43FF-9AB9-25DF2B5DB743}" type="pres">
      <dgm:prSet presAssocID="{EED339B2-C4EA-44A1-8F60-8DADB43D419C}" presName="spacing" presStyleCnt="0"/>
      <dgm:spPr/>
    </dgm:pt>
    <dgm:pt modelId="{D2D1EDA5-3A29-4C52-9AD4-5E62C15AE249}" type="pres">
      <dgm:prSet presAssocID="{37626E34-3C52-4167-A302-975EBF4B7367}" presName="linNode" presStyleCnt="0"/>
      <dgm:spPr/>
    </dgm:pt>
    <dgm:pt modelId="{A7BC7AF3-0CF6-4835-889E-355F649F006B}" type="pres">
      <dgm:prSet presAssocID="{37626E34-3C52-4167-A302-975EBF4B7367}" presName="parentShp" presStyleLbl="node1" presStyleIdx="1" presStyleCnt="2" custScaleX="100000">
        <dgm:presLayoutVars>
          <dgm:bulletEnabled val="1"/>
        </dgm:presLayoutVars>
      </dgm:prSet>
      <dgm:spPr/>
    </dgm:pt>
    <dgm:pt modelId="{FFFBD84E-3041-4ACD-91C2-B2C762EE8CE1}" type="pres">
      <dgm:prSet presAssocID="{37626E34-3C52-4167-A302-975EBF4B7367}" presName="childShp" presStyleLbl="bgAccFollowNode1" presStyleIdx="1" presStyleCnt="2" custScaleY="242161">
        <dgm:presLayoutVars>
          <dgm:bulletEnabled val="1"/>
        </dgm:presLayoutVars>
      </dgm:prSet>
      <dgm:spPr/>
    </dgm:pt>
  </dgm:ptLst>
  <dgm:cxnLst>
    <dgm:cxn modelId="{E5426A02-41F9-4578-A2FB-BAA39F8A70D3}" type="presOf" srcId="{1FE9C9C4-01C6-444E-9E9C-82FB354E4769}" destId="{FFFBD84E-3041-4ACD-91C2-B2C762EE8CE1}" srcOrd="0" destOrd="3" presId="urn:microsoft.com/office/officeart/2005/8/layout/vList6"/>
    <dgm:cxn modelId="{A8FBB60A-B9AC-4CB3-98D2-2A9FB82B654B}" type="presOf" srcId="{25EA6D68-E780-4A39-8ACE-230433888530}" destId="{FFFBD84E-3041-4ACD-91C2-B2C762EE8CE1}" srcOrd="0" destOrd="0" presId="urn:microsoft.com/office/officeart/2005/8/layout/vList6"/>
    <dgm:cxn modelId="{B58D9516-9408-4E50-B66F-C64D0A779DAD}" srcId="{37626E34-3C52-4167-A302-975EBF4B7367}" destId="{25EA6D68-E780-4A39-8ACE-230433888530}" srcOrd="0" destOrd="0" parTransId="{2FA6F1C3-BAC4-46C3-8F78-9D96057E5B45}" sibTransId="{32ED3685-C117-4EE5-8E63-2B7C5DE41257}"/>
    <dgm:cxn modelId="{47189B1A-EB9A-4C63-BCA1-C626EC0BF725}" srcId="{A03D4360-24A5-45BA-A027-E5C30BFF5780}" destId="{37626E34-3C52-4167-A302-975EBF4B7367}" srcOrd="1" destOrd="0" parTransId="{87C2DE51-EC91-4DC2-B184-289BB38E711D}" sibTransId="{3C3D12F5-3288-4BCC-A4D0-7295D3ADE1D7}"/>
    <dgm:cxn modelId="{8920451C-C992-484C-9B8F-6AA05DFB4C35}" type="presOf" srcId="{7EAC8723-B968-48F0-B588-6FF17EBA0533}" destId="{95EFFBD2-4107-45D3-A512-06CCB8D70E05}" srcOrd="0" destOrd="0" presId="urn:microsoft.com/office/officeart/2005/8/layout/vList6"/>
    <dgm:cxn modelId="{CF1D3D60-A53E-4A04-9C0D-48CF9ECC9443}" type="presOf" srcId="{30546FAE-7F08-4DF8-BCBD-4AD254E79E30}" destId="{FFFBD84E-3041-4ACD-91C2-B2C762EE8CE1}" srcOrd="0" destOrd="4" presId="urn:microsoft.com/office/officeart/2005/8/layout/vList6"/>
    <dgm:cxn modelId="{DA68C348-BE62-495E-9833-78EE7C9B9064}" type="presOf" srcId="{A03D4360-24A5-45BA-A027-E5C30BFF5780}" destId="{1883F9AB-D5B4-4832-8B29-BE7D2757D88B}" srcOrd="0" destOrd="0" presId="urn:microsoft.com/office/officeart/2005/8/layout/vList6"/>
    <dgm:cxn modelId="{B05D8C4D-051B-4F38-B1FB-AEAF68E9D10D}" srcId="{96052BF4-2651-418F-9DFB-6EDF5E193EBB}" destId="{7EAC8723-B968-48F0-B588-6FF17EBA0533}" srcOrd="0" destOrd="0" parTransId="{8208E624-9A52-4A4B-BD43-6B109F6CDAFD}" sibTransId="{E6A6F665-52B1-4530-B272-39E6C36B7241}"/>
    <dgm:cxn modelId="{D7890451-5733-4108-85E3-A53787CCBAA6}" type="presOf" srcId="{37626E34-3C52-4167-A302-975EBF4B7367}" destId="{A7BC7AF3-0CF6-4835-889E-355F649F006B}" srcOrd="0" destOrd="0" presId="urn:microsoft.com/office/officeart/2005/8/layout/vList6"/>
    <dgm:cxn modelId="{AB3C9383-9CE7-460E-BDBF-E4120AD581F2}" type="presOf" srcId="{47BE7395-580C-4386-9E35-794726A96EF7}" destId="{95EFFBD2-4107-45D3-A512-06CCB8D70E05}" srcOrd="0" destOrd="1" presId="urn:microsoft.com/office/officeart/2005/8/layout/vList6"/>
    <dgm:cxn modelId="{6D193784-1ED9-4C5C-8899-58FFEECD6DC2}" type="presOf" srcId="{FF8CF8C1-9A9C-421D-BD80-DF000FEE1EF6}" destId="{FFFBD84E-3041-4ACD-91C2-B2C762EE8CE1}" srcOrd="0" destOrd="1" presId="urn:microsoft.com/office/officeart/2005/8/layout/vList6"/>
    <dgm:cxn modelId="{3E3CBD8A-09ED-4430-95C6-1B944C76D691}" type="presOf" srcId="{27B3E6AA-96A6-420B-A819-54D63094F7C5}" destId="{FFFBD84E-3041-4ACD-91C2-B2C762EE8CE1}" srcOrd="0" destOrd="5" presId="urn:microsoft.com/office/officeart/2005/8/layout/vList6"/>
    <dgm:cxn modelId="{A717CFA5-946A-45C7-8CFF-2716D9D0DA9A}" srcId="{37626E34-3C52-4167-A302-975EBF4B7367}" destId="{27B3E6AA-96A6-420B-A819-54D63094F7C5}" srcOrd="5" destOrd="0" parTransId="{9E0C2C6D-23D8-4AC4-8FF1-C55377AD2527}" sibTransId="{3B45C0C7-2F62-47A4-84CF-51C3EBFE8978}"/>
    <dgm:cxn modelId="{9C136DA9-CFA0-413A-8FD9-92429586C198}" srcId="{A03D4360-24A5-45BA-A027-E5C30BFF5780}" destId="{96052BF4-2651-418F-9DFB-6EDF5E193EBB}" srcOrd="0" destOrd="0" parTransId="{A682AC0A-3CDD-4E83-B92D-5352B89B6A1C}" sibTransId="{EED339B2-C4EA-44A1-8F60-8DADB43D419C}"/>
    <dgm:cxn modelId="{985072AA-8A00-4961-8FBC-7C1AD71E2031}" type="presOf" srcId="{066B6AA0-C781-4E73-BE2D-5ACB32916956}" destId="{FFFBD84E-3041-4ACD-91C2-B2C762EE8CE1}" srcOrd="0" destOrd="2" presId="urn:microsoft.com/office/officeart/2005/8/layout/vList6"/>
    <dgm:cxn modelId="{6D0F9AAD-6914-4617-8C0D-727FA0DA32C6}" type="presOf" srcId="{96052BF4-2651-418F-9DFB-6EDF5E193EBB}" destId="{1A7A3F2C-ADB4-4723-AF88-F3D3D1CD5E82}" srcOrd="0" destOrd="0" presId="urn:microsoft.com/office/officeart/2005/8/layout/vList6"/>
    <dgm:cxn modelId="{2A15E2E2-D9DE-4D4E-A6ED-2E7CCB6F7F80}" srcId="{96052BF4-2651-418F-9DFB-6EDF5E193EBB}" destId="{47BE7395-580C-4386-9E35-794726A96EF7}" srcOrd="1" destOrd="0" parTransId="{972247F5-DD61-4591-A3EE-C259BD59BF87}" sibTransId="{CEE7DEBC-4C87-41A2-B44C-96D16F18D44F}"/>
    <dgm:cxn modelId="{43869AED-8370-4C7C-ABE9-90D77E0BB0BE}" srcId="{37626E34-3C52-4167-A302-975EBF4B7367}" destId="{FF8CF8C1-9A9C-421D-BD80-DF000FEE1EF6}" srcOrd="1" destOrd="0" parTransId="{F74194A2-627F-43D2-8E0D-2D42405EB732}" sibTransId="{D7C5B793-09D3-450D-B481-AAA7B6A4816C}"/>
    <dgm:cxn modelId="{35618CF6-74BE-4C0B-98A1-D3BD52C38BDF}" srcId="{37626E34-3C52-4167-A302-975EBF4B7367}" destId="{066B6AA0-C781-4E73-BE2D-5ACB32916956}" srcOrd="2" destOrd="0" parTransId="{4DEF3BB9-4E4B-4E8E-A7AE-B1673AEE48D3}" sibTransId="{00A8D1E2-F821-4F14-B145-36C321CCBC05}"/>
    <dgm:cxn modelId="{89CAEEFC-67B4-47CD-B041-513C64EC00E8}" srcId="{37626E34-3C52-4167-A302-975EBF4B7367}" destId="{30546FAE-7F08-4DF8-BCBD-4AD254E79E30}" srcOrd="4" destOrd="0" parTransId="{A7B7C7DA-A3B3-455C-B999-3BF3546CD36F}" sibTransId="{FA05A57D-66E1-475B-A559-A0B71007F643}"/>
    <dgm:cxn modelId="{CF5F47FD-EBBC-44C4-971C-18E217C8A168}" srcId="{37626E34-3C52-4167-A302-975EBF4B7367}" destId="{1FE9C9C4-01C6-444E-9E9C-82FB354E4769}" srcOrd="3" destOrd="0" parTransId="{FB3785B1-0C3A-461D-8A73-45A13E54FD6A}" sibTransId="{D749435A-3462-44FF-9A2D-D143D43EBE89}"/>
    <dgm:cxn modelId="{639C2930-0A43-4730-923A-67450672A598}" type="presParOf" srcId="{1883F9AB-D5B4-4832-8B29-BE7D2757D88B}" destId="{6F80B30D-26F0-4D6C-98EC-37A6094AF580}" srcOrd="0" destOrd="0" presId="urn:microsoft.com/office/officeart/2005/8/layout/vList6"/>
    <dgm:cxn modelId="{30CD1836-7EDB-49D8-88FE-7FC4EDC48BC3}" type="presParOf" srcId="{6F80B30D-26F0-4D6C-98EC-37A6094AF580}" destId="{1A7A3F2C-ADB4-4723-AF88-F3D3D1CD5E82}" srcOrd="0" destOrd="0" presId="urn:microsoft.com/office/officeart/2005/8/layout/vList6"/>
    <dgm:cxn modelId="{6DC2EBEC-41A2-46FC-A5E4-7811132943B7}" type="presParOf" srcId="{6F80B30D-26F0-4D6C-98EC-37A6094AF580}" destId="{95EFFBD2-4107-45D3-A512-06CCB8D70E05}" srcOrd="1" destOrd="0" presId="urn:microsoft.com/office/officeart/2005/8/layout/vList6"/>
    <dgm:cxn modelId="{23987C73-FAA3-455D-A8E3-9C988FBCE3AE}" type="presParOf" srcId="{1883F9AB-D5B4-4832-8B29-BE7D2757D88B}" destId="{6A2A5A2C-7A2A-43FF-9AB9-25DF2B5DB743}" srcOrd="1" destOrd="0" presId="urn:microsoft.com/office/officeart/2005/8/layout/vList6"/>
    <dgm:cxn modelId="{FD86CD3A-B681-4243-BB96-48B98E8DC52C}" type="presParOf" srcId="{1883F9AB-D5B4-4832-8B29-BE7D2757D88B}" destId="{D2D1EDA5-3A29-4C52-9AD4-5E62C15AE249}" srcOrd="2" destOrd="0" presId="urn:microsoft.com/office/officeart/2005/8/layout/vList6"/>
    <dgm:cxn modelId="{90412E77-CC0B-4D70-B5A6-D484A29B6951}" type="presParOf" srcId="{D2D1EDA5-3A29-4C52-9AD4-5E62C15AE249}" destId="{A7BC7AF3-0CF6-4835-889E-355F649F006B}" srcOrd="0" destOrd="0" presId="urn:microsoft.com/office/officeart/2005/8/layout/vList6"/>
    <dgm:cxn modelId="{76EF018B-79E7-4A51-8ABB-B02A363872A3}" type="presParOf" srcId="{D2D1EDA5-3A29-4C52-9AD4-5E62C15AE249}" destId="{FFFBD84E-3041-4ACD-91C2-B2C762EE8CE1}"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FFBD2-4107-45D3-A512-06CCB8D70E05}">
      <dsp:nvSpPr>
        <dsp:cNvPr id="0" name=""/>
        <dsp:cNvSpPr/>
      </dsp:nvSpPr>
      <dsp:spPr>
        <a:xfrm>
          <a:off x="3292643" y="458"/>
          <a:ext cx="4932937" cy="2785895"/>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ru-RU" sz="2800" kern="1200" dirty="0"/>
            <a:t>Топографические (крупного Масштаба) </a:t>
          </a:r>
        </a:p>
        <a:p>
          <a:pPr marL="285750" lvl="1" indent="-285750" algn="l" defTabSz="1244600">
            <a:lnSpc>
              <a:spcPct val="90000"/>
            </a:lnSpc>
            <a:spcBef>
              <a:spcPct val="0"/>
            </a:spcBef>
            <a:spcAft>
              <a:spcPct val="15000"/>
            </a:spcAft>
            <a:buChar char="•"/>
          </a:pPr>
          <a:r>
            <a:rPr lang="ru-RU" sz="2800" kern="1200" dirty="0"/>
            <a:t>Обзорные (карты континентов, полушарий)</a:t>
          </a:r>
        </a:p>
      </dsp:txBody>
      <dsp:txXfrm>
        <a:off x="3292643" y="348695"/>
        <a:ext cx="3888226" cy="2089421"/>
      </dsp:txXfrm>
    </dsp:sp>
    <dsp:sp modelId="{1A7A3F2C-ADB4-4723-AF88-F3D3D1CD5E82}">
      <dsp:nvSpPr>
        <dsp:cNvPr id="0" name=""/>
        <dsp:cNvSpPr/>
      </dsp:nvSpPr>
      <dsp:spPr>
        <a:xfrm>
          <a:off x="4018" y="783840"/>
          <a:ext cx="3288625" cy="121913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ru-RU" sz="4000" kern="1200" dirty="0"/>
            <a:t>Общегеографические</a:t>
          </a:r>
          <a:r>
            <a:rPr lang="ru-RU" sz="2300" kern="1200" dirty="0"/>
            <a:t> </a:t>
          </a:r>
        </a:p>
      </dsp:txBody>
      <dsp:txXfrm>
        <a:off x="63531" y="843353"/>
        <a:ext cx="3169599" cy="1100104"/>
      </dsp:txXfrm>
    </dsp:sp>
    <dsp:sp modelId="{FFFBD84E-3041-4ACD-91C2-B2C762EE8CE1}">
      <dsp:nvSpPr>
        <dsp:cNvPr id="0" name=""/>
        <dsp:cNvSpPr/>
      </dsp:nvSpPr>
      <dsp:spPr>
        <a:xfrm>
          <a:off x="3292643" y="2908266"/>
          <a:ext cx="4932937" cy="2952257"/>
        </a:xfrm>
        <a:prstGeom prst="rightArrow">
          <a:avLst>
            <a:gd name="adj1" fmla="val 75000"/>
            <a:gd name="adj2" fmla="val 50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ru-RU" sz="2200" kern="1200" dirty="0"/>
            <a:t>Климатические </a:t>
          </a:r>
        </a:p>
        <a:p>
          <a:pPr marL="228600" lvl="1" indent="-228600" algn="l" defTabSz="977900">
            <a:lnSpc>
              <a:spcPct val="90000"/>
            </a:lnSpc>
            <a:spcBef>
              <a:spcPct val="0"/>
            </a:spcBef>
            <a:spcAft>
              <a:spcPct val="15000"/>
            </a:spcAft>
            <a:buChar char="•"/>
          </a:pPr>
          <a:r>
            <a:rPr lang="ru-RU" sz="2200" kern="1200" dirty="0"/>
            <a:t>Зоогеографические</a:t>
          </a:r>
        </a:p>
        <a:p>
          <a:pPr marL="228600" lvl="1" indent="-228600" algn="l" defTabSz="977900">
            <a:lnSpc>
              <a:spcPct val="90000"/>
            </a:lnSpc>
            <a:spcBef>
              <a:spcPct val="0"/>
            </a:spcBef>
            <a:spcAft>
              <a:spcPct val="15000"/>
            </a:spcAft>
            <a:buChar char="•"/>
          </a:pPr>
          <a:r>
            <a:rPr lang="ru-RU" sz="2200" kern="1200" dirty="0"/>
            <a:t>Полетные</a:t>
          </a:r>
        </a:p>
        <a:p>
          <a:pPr marL="228600" lvl="1" indent="-228600" algn="l" defTabSz="977900">
            <a:lnSpc>
              <a:spcPct val="90000"/>
            </a:lnSpc>
            <a:spcBef>
              <a:spcPct val="0"/>
            </a:spcBef>
            <a:spcAft>
              <a:spcPct val="15000"/>
            </a:spcAft>
            <a:buChar char="•"/>
          </a:pPr>
          <a:r>
            <a:rPr lang="ru-RU" sz="2200" kern="1200" dirty="0"/>
            <a:t>Морские навигационные</a:t>
          </a:r>
        </a:p>
        <a:p>
          <a:pPr marL="228600" lvl="1" indent="-228600" algn="l" defTabSz="977900">
            <a:lnSpc>
              <a:spcPct val="90000"/>
            </a:lnSpc>
            <a:spcBef>
              <a:spcPct val="0"/>
            </a:spcBef>
            <a:spcAft>
              <a:spcPct val="15000"/>
            </a:spcAft>
            <a:buChar char="•"/>
          </a:pPr>
          <a:r>
            <a:rPr lang="ru-RU" sz="2200" kern="1200" dirty="0"/>
            <a:t>Туристские</a:t>
          </a:r>
        </a:p>
        <a:p>
          <a:pPr marL="228600" lvl="1" indent="-228600" algn="l" defTabSz="977900">
            <a:lnSpc>
              <a:spcPct val="90000"/>
            </a:lnSpc>
            <a:spcBef>
              <a:spcPct val="0"/>
            </a:spcBef>
            <a:spcAft>
              <a:spcPct val="15000"/>
            </a:spcAft>
            <a:buChar char="•"/>
          </a:pPr>
          <a:r>
            <a:rPr lang="ru-RU" sz="2200" kern="1200" dirty="0"/>
            <a:t>Спортивные </a:t>
          </a:r>
        </a:p>
      </dsp:txBody>
      <dsp:txXfrm>
        <a:off x="3292643" y="3277298"/>
        <a:ext cx="3825841" cy="2214193"/>
      </dsp:txXfrm>
    </dsp:sp>
    <dsp:sp modelId="{A7BC7AF3-0CF6-4835-889E-355F649F006B}">
      <dsp:nvSpPr>
        <dsp:cNvPr id="0" name=""/>
        <dsp:cNvSpPr/>
      </dsp:nvSpPr>
      <dsp:spPr>
        <a:xfrm>
          <a:off x="4018" y="3774829"/>
          <a:ext cx="3288625" cy="121913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ru-RU" sz="3700" kern="1200" dirty="0"/>
            <a:t>Специальные </a:t>
          </a:r>
          <a:r>
            <a:rPr lang="ru-RU" sz="2300" kern="1200" dirty="0"/>
            <a:t> </a:t>
          </a:r>
        </a:p>
      </dsp:txBody>
      <dsp:txXfrm>
        <a:off x="63531" y="3834342"/>
        <a:ext cx="3169599" cy="1100104"/>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D1CDE-035A-48BA-8245-DBCDEF5C8748}" type="datetimeFigureOut">
              <a:rPr lang="ru-RU" smtClean="0"/>
              <a:t>13.12.2022</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C4A366-F625-4C22-BBAC-585D7F01CE4A}" type="slidenum">
              <a:rPr lang="ru-RU" smtClean="0"/>
              <a:t>‹#›</a:t>
            </a:fld>
            <a:endParaRPr lang="ru-RU"/>
          </a:p>
        </p:txBody>
      </p:sp>
    </p:spTree>
    <p:extLst>
      <p:ext uri="{BB962C8B-B14F-4D97-AF65-F5344CB8AC3E}">
        <p14:creationId xmlns:p14="http://schemas.microsoft.com/office/powerpoint/2010/main" val="3195296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EC4A366-F625-4C22-BBAC-585D7F01CE4A}" type="slidenum">
              <a:rPr lang="ru-RU" smtClean="0"/>
              <a:t>6</a:t>
            </a:fld>
            <a:endParaRPr lang="ru-RU"/>
          </a:p>
        </p:txBody>
      </p:sp>
    </p:spTree>
    <p:extLst>
      <p:ext uri="{BB962C8B-B14F-4D97-AF65-F5344CB8AC3E}">
        <p14:creationId xmlns:p14="http://schemas.microsoft.com/office/powerpoint/2010/main" val="1442199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EC4A366-F625-4C22-BBAC-585D7F01CE4A}" type="slidenum">
              <a:rPr lang="ru-RU" smtClean="0"/>
              <a:t>8</a:t>
            </a:fld>
            <a:endParaRPr lang="ru-RU"/>
          </a:p>
        </p:txBody>
      </p:sp>
    </p:spTree>
    <p:extLst>
      <p:ext uri="{BB962C8B-B14F-4D97-AF65-F5344CB8AC3E}">
        <p14:creationId xmlns:p14="http://schemas.microsoft.com/office/powerpoint/2010/main" val="3934902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EC4A366-F625-4C22-BBAC-585D7F01CE4A}" type="slidenum">
              <a:rPr lang="ru-RU" smtClean="0"/>
              <a:t>10</a:t>
            </a:fld>
            <a:endParaRPr lang="ru-RU"/>
          </a:p>
        </p:txBody>
      </p:sp>
    </p:spTree>
    <p:extLst>
      <p:ext uri="{BB962C8B-B14F-4D97-AF65-F5344CB8AC3E}">
        <p14:creationId xmlns:p14="http://schemas.microsoft.com/office/powerpoint/2010/main" val="1114055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EC4A366-F625-4C22-BBAC-585D7F01CE4A}" type="slidenum">
              <a:rPr lang="ru-RU" smtClean="0"/>
              <a:t>25</a:t>
            </a:fld>
            <a:endParaRPr lang="ru-RU"/>
          </a:p>
        </p:txBody>
      </p:sp>
    </p:spTree>
    <p:extLst>
      <p:ext uri="{BB962C8B-B14F-4D97-AF65-F5344CB8AC3E}">
        <p14:creationId xmlns:p14="http://schemas.microsoft.com/office/powerpoint/2010/main" val="258242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13.12.2022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13.12.2022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13.12.2022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13.12.2022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13.12.2022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13.12.2022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13.12.2022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13.12.2022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13.12.2022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13.12.2022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13.12.2022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13.12.2022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картинка.jpg"/>
          <p:cNvPicPr>
            <a:picLocks noChangeAspect="1"/>
          </p:cNvPicPr>
          <p:nvPr/>
        </p:nvPicPr>
        <p:blipFill rotWithShape="1">
          <a:blip r:embed="rId2" cstate="print"/>
          <a:srcRect b="8000"/>
          <a:stretch/>
        </p:blipFill>
        <p:spPr>
          <a:xfrm>
            <a:off x="0" y="0"/>
            <a:ext cx="9144000" cy="6858000"/>
          </a:xfrm>
          <a:prstGeom prst="rect">
            <a:avLst/>
          </a:prstGeom>
        </p:spPr>
      </p:pic>
      <p:sp>
        <p:nvSpPr>
          <p:cNvPr id="6" name="Прямоугольник 5"/>
          <p:cNvSpPr/>
          <p:nvPr/>
        </p:nvSpPr>
        <p:spPr>
          <a:xfrm>
            <a:off x="857224" y="357167"/>
            <a:ext cx="7429552" cy="1384995"/>
          </a:xfrm>
          <a:prstGeom prst="rect">
            <a:avLst/>
          </a:prstGeom>
        </p:spPr>
        <p:txBody>
          <a:bodyPr wrap="square">
            <a:spAutoFit/>
          </a:bodyPr>
          <a:lstStyle/>
          <a:p>
            <a:pPr algn="ctr"/>
            <a:r>
              <a:rPr lang="ru-RU" sz="2000" b="1" dirty="0">
                <a:latin typeface="Arial" pitchFamily="34" charset="0"/>
                <a:cs typeface="Arial" pitchFamily="34" charset="0"/>
              </a:rPr>
              <a:t>Горная школа</a:t>
            </a:r>
            <a:br>
              <a:rPr lang="ru-RU" sz="3200" dirty="0">
                <a:latin typeface="Arial" pitchFamily="34" charset="0"/>
                <a:cs typeface="Arial" pitchFamily="34" charset="0"/>
              </a:rPr>
            </a:br>
            <a:r>
              <a:rPr lang="ru-RU" sz="3200" b="1" dirty="0">
                <a:latin typeface="Arial" pitchFamily="34" charset="0"/>
                <a:cs typeface="Arial" pitchFamily="34" charset="0"/>
              </a:rPr>
              <a:t>Мир путешествий</a:t>
            </a:r>
            <a:br>
              <a:rPr lang="ru-RU" sz="3200" dirty="0">
                <a:latin typeface="Arial" pitchFamily="34" charset="0"/>
                <a:cs typeface="Arial" pitchFamily="34" charset="0"/>
              </a:rPr>
            </a:br>
            <a:r>
              <a:rPr lang="ru-RU" sz="3200" dirty="0">
                <a:latin typeface="Arial" pitchFamily="34" charset="0"/>
                <a:cs typeface="Arial" pitchFamily="34" charset="0"/>
              </a:rPr>
              <a:t> </a:t>
            </a:r>
            <a:r>
              <a:rPr lang="ru-RU" sz="2000" dirty="0">
                <a:latin typeface="Arial" pitchFamily="34" charset="0"/>
                <a:cs typeface="Arial" pitchFamily="34" charset="0"/>
              </a:rPr>
              <a:t>Занятие № 9</a:t>
            </a:r>
            <a:endParaRPr lang="ru-RU" sz="2000" dirty="0"/>
          </a:p>
        </p:txBody>
      </p:sp>
      <p:sp>
        <p:nvSpPr>
          <p:cNvPr id="8" name="Прямоугольник 7"/>
          <p:cNvSpPr/>
          <p:nvPr/>
        </p:nvSpPr>
        <p:spPr>
          <a:xfrm>
            <a:off x="1214414" y="2099329"/>
            <a:ext cx="6715172" cy="1692771"/>
          </a:xfrm>
          <a:prstGeom prst="rect">
            <a:avLst/>
          </a:prstGeom>
        </p:spPr>
        <p:txBody>
          <a:bodyPr wrap="square">
            <a:spAutoFit/>
          </a:bodyPr>
          <a:lstStyle/>
          <a:p>
            <a:pPr algn="ctr"/>
            <a:r>
              <a:rPr lang="ru-RU" sz="3200" b="1" dirty="0">
                <a:latin typeface="Arial" pitchFamily="34" charset="0"/>
                <a:cs typeface="Arial" pitchFamily="34" charset="0"/>
              </a:rPr>
              <a:t>Основы топографической подготовки.</a:t>
            </a:r>
          </a:p>
          <a:p>
            <a:pPr algn="ctr"/>
            <a:endParaRPr lang="ru-RU" sz="1200" b="1" dirty="0">
              <a:latin typeface="Arial" pitchFamily="34" charset="0"/>
              <a:cs typeface="Arial" pitchFamily="34" charset="0"/>
            </a:endParaRPr>
          </a:p>
          <a:p>
            <a:pPr algn="ctr"/>
            <a:r>
              <a:rPr lang="ru-RU" sz="2800" dirty="0">
                <a:latin typeface="Arial" pitchFamily="34" charset="0"/>
                <a:cs typeface="Arial" pitchFamily="34" charset="0"/>
              </a:rPr>
              <a:t>Понятие о топографической карте.</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картинка.jpg"/>
          <p:cNvPicPr>
            <a:picLocks noChangeAspect="1"/>
          </p:cNvPicPr>
          <p:nvPr/>
        </p:nvPicPr>
        <p:blipFill rotWithShape="1">
          <a:blip r:embed="rId3" cstate="print"/>
          <a:srcRect b="7601"/>
          <a:stretch/>
        </p:blipFill>
        <p:spPr>
          <a:xfrm>
            <a:off x="0" y="260648"/>
            <a:ext cx="9144000" cy="6336704"/>
          </a:xfrm>
          <a:prstGeom prst="rect">
            <a:avLst/>
          </a:prstGeom>
        </p:spPr>
      </p:pic>
      <p:sp>
        <p:nvSpPr>
          <p:cNvPr id="2" name="Заголовок 1"/>
          <p:cNvSpPr>
            <a:spLocks noGrp="1"/>
          </p:cNvSpPr>
          <p:nvPr>
            <p:ph type="title"/>
          </p:nvPr>
        </p:nvSpPr>
        <p:spPr>
          <a:xfrm>
            <a:off x="357158" y="202905"/>
            <a:ext cx="8329642" cy="964273"/>
          </a:xfrm>
        </p:spPr>
        <p:txBody>
          <a:bodyPr>
            <a:noAutofit/>
          </a:bodyPr>
          <a:lstStyle/>
          <a:p>
            <a:r>
              <a:rPr lang="ru-RU" sz="2400" b="1" dirty="0">
                <a:latin typeface="Arial" panose="020B0604020202020204" pitchFamily="34" charset="0"/>
                <a:cs typeface="Arial" panose="020B0604020202020204" pitchFamily="34" charset="0"/>
              </a:rPr>
              <a:t>Во </a:t>
            </a:r>
            <a:r>
              <a:rPr lang="en-US" sz="2400" b="1" dirty="0">
                <a:latin typeface="Arial" panose="020B0604020202020204" pitchFamily="34" charset="0"/>
                <a:cs typeface="Arial" panose="020B0604020202020204" pitchFamily="34" charset="0"/>
              </a:rPr>
              <a:t>II</a:t>
            </a:r>
            <a:r>
              <a:rPr lang="ru-RU"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I</a:t>
            </a:r>
            <a:r>
              <a:rPr lang="ru-RU" sz="2400" b="1" dirty="0">
                <a:latin typeface="Arial" panose="020B0604020202020204" pitchFamily="34" charset="0"/>
                <a:cs typeface="Arial" panose="020B0604020202020204" pitchFamily="34" charset="0"/>
              </a:rPr>
              <a:t> </a:t>
            </a:r>
            <a:r>
              <a:rPr lang="ru-RU" sz="2400" b="1" dirty="0" err="1">
                <a:latin typeface="Arial" panose="020B0604020202020204" pitchFamily="34" charset="0"/>
                <a:cs typeface="Arial" panose="020B0604020202020204" pitchFamily="34" charset="0"/>
              </a:rPr>
              <a:t>в.в</a:t>
            </a:r>
            <a:r>
              <a:rPr lang="ru-RU" sz="2400" b="1" dirty="0">
                <a:latin typeface="Arial" panose="020B0604020202020204" pitchFamily="34" charset="0"/>
                <a:cs typeface="Arial" panose="020B0604020202020204" pitchFamily="34" charset="0"/>
              </a:rPr>
              <a:t>. до н.э. возвысился Рим, при Юлии Цезаре стали создаваться «дорожные карты»</a:t>
            </a:r>
          </a:p>
        </p:txBody>
      </p:sp>
      <p:sp>
        <p:nvSpPr>
          <p:cNvPr id="3" name="Содержимое 2"/>
          <p:cNvSpPr>
            <a:spLocks noGrp="1"/>
          </p:cNvSpPr>
          <p:nvPr>
            <p:ph idx="1"/>
          </p:nvPr>
        </p:nvSpPr>
        <p:spPr>
          <a:xfrm>
            <a:off x="328688" y="1224921"/>
            <a:ext cx="4144155" cy="5582482"/>
          </a:xfrm>
        </p:spPr>
        <p:txBody>
          <a:bodyPr>
            <a:normAutofit/>
          </a:bodyPr>
          <a:lstStyle/>
          <a:p>
            <a:pPr marL="0" indent="0">
              <a:buNone/>
            </a:pPr>
            <a:r>
              <a:rPr lang="ru-RU" sz="2200" b="1" dirty="0" err="1"/>
              <a:t>Пейтингерова</a:t>
            </a:r>
            <a:r>
              <a:rPr lang="ru-RU" sz="2200" b="1" dirty="0"/>
              <a:t> таблица </a:t>
            </a:r>
            <a:r>
              <a:rPr lang="ru-RU" sz="2200" dirty="0"/>
              <a:t>или </a:t>
            </a:r>
            <a:r>
              <a:rPr lang="ru-RU" sz="2200" b="1" dirty="0" err="1"/>
              <a:t>Пойтингерова</a:t>
            </a:r>
            <a:r>
              <a:rPr lang="ru-RU" sz="2200" b="1" dirty="0"/>
              <a:t> скрижаль</a:t>
            </a:r>
            <a:r>
              <a:rPr lang="ru-RU" sz="2200" dirty="0"/>
              <a:t>— копия древнеримского дорожного чертежа мира.</a:t>
            </a:r>
          </a:p>
          <a:p>
            <a:pPr marL="0" indent="0">
              <a:buNone/>
            </a:pPr>
            <a:r>
              <a:rPr lang="ru-RU" sz="2200" dirty="0"/>
              <a:t>Эта карта имела </a:t>
            </a:r>
            <a:r>
              <a:rPr lang="ru-RU" sz="2200" b="1" dirty="0"/>
              <a:t>ширину 33 см и длину 6 м 82 см.</a:t>
            </a:r>
            <a:endParaRPr lang="ru-RU" sz="2000" dirty="0"/>
          </a:p>
          <a:p>
            <a:pPr marL="0" indent="0">
              <a:buNone/>
            </a:pPr>
            <a:endParaRPr lang="ru-RU" sz="1100" dirty="0"/>
          </a:p>
          <a:p>
            <a:pPr marL="0" indent="0">
              <a:buNone/>
            </a:pPr>
            <a:endParaRPr lang="ru-RU" sz="1100" dirty="0"/>
          </a:p>
          <a:p>
            <a:pPr marL="0" indent="0">
              <a:buNone/>
            </a:pPr>
            <a:endParaRPr lang="ru-RU" sz="1100" dirty="0"/>
          </a:p>
          <a:p>
            <a:pPr marL="0" indent="0" algn="ctr">
              <a:buNone/>
            </a:pPr>
            <a:r>
              <a:rPr lang="ru-RU" sz="2000" b="1" dirty="0"/>
              <a:t>Фрагмент реконструкции с изображениями Океана на севере и юге, Сарматии, Калабрии (юга Италии), Сицилии и Африки.</a:t>
            </a:r>
          </a:p>
        </p:txBody>
      </p:sp>
      <p:pic>
        <p:nvPicPr>
          <p:cNvPr id="6" name="Рисунок 5">
            <a:extLst>
              <a:ext uri="{FF2B5EF4-FFF2-40B4-BE49-F238E27FC236}">
                <a16:creationId xmlns:a16="http://schemas.microsoft.com/office/drawing/2014/main" id="{FBE724B4-F631-23EB-7E48-5B868E0721BE}"/>
              </a:ext>
            </a:extLst>
          </p:cNvPr>
          <p:cNvPicPr>
            <a:picLocks noChangeAspect="1"/>
          </p:cNvPicPr>
          <p:nvPr/>
        </p:nvPicPr>
        <p:blipFill>
          <a:blip r:embed="rId4"/>
          <a:stretch>
            <a:fillRect/>
          </a:stretch>
        </p:blipFill>
        <p:spPr>
          <a:xfrm>
            <a:off x="4521979" y="1167178"/>
            <a:ext cx="4293332" cy="5582482"/>
          </a:xfrm>
          <a:prstGeom prst="rect">
            <a:avLst/>
          </a:prstGeom>
          <a:ln>
            <a:solidFill>
              <a:schemeClr val="bg2">
                <a:lumMod val="50000"/>
              </a:schemeClr>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2" cstate="print"/>
          <a:srcRect b="8000"/>
          <a:stretch/>
        </p:blipFill>
        <p:spPr>
          <a:xfrm>
            <a:off x="0" y="0"/>
            <a:ext cx="9144000" cy="6858000"/>
          </a:xfrm>
          <a:prstGeom prst="rect">
            <a:avLst/>
          </a:prstGeom>
        </p:spPr>
      </p:pic>
      <p:sp>
        <p:nvSpPr>
          <p:cNvPr id="8" name="Прямоугольник 7"/>
          <p:cNvSpPr/>
          <p:nvPr/>
        </p:nvSpPr>
        <p:spPr>
          <a:xfrm>
            <a:off x="457200" y="717109"/>
            <a:ext cx="8286808" cy="1446550"/>
          </a:xfrm>
          <a:prstGeom prst="rect">
            <a:avLst/>
          </a:prstGeom>
        </p:spPr>
        <p:txBody>
          <a:bodyPr wrap="square">
            <a:spAutoFit/>
          </a:bodyPr>
          <a:lstStyle/>
          <a:p>
            <a:pPr algn="just"/>
            <a:r>
              <a:rPr lang="ru-RU" sz="2200" dirty="0">
                <a:latin typeface="Arial" pitchFamily="34" charset="0"/>
                <a:cs typeface="Arial" pitchFamily="34" charset="0"/>
              </a:rPr>
              <a:t>В средние века карты приближались к живописному изображению местности: пустыни и леса «заселялись» дикими зверями, обжитые места – фигурами людей, моря украшались рисунками кораблей и т.д.</a:t>
            </a:r>
          </a:p>
        </p:txBody>
      </p:sp>
      <p:sp>
        <p:nvSpPr>
          <p:cNvPr id="10" name="TextBox 9"/>
          <p:cNvSpPr txBox="1"/>
          <p:nvPr/>
        </p:nvSpPr>
        <p:spPr>
          <a:xfrm>
            <a:off x="1893075" y="127722"/>
            <a:ext cx="5357849" cy="461665"/>
          </a:xfrm>
          <a:prstGeom prst="rect">
            <a:avLst/>
          </a:prstGeom>
          <a:noFill/>
        </p:spPr>
        <p:txBody>
          <a:bodyPr wrap="square" rtlCol="0">
            <a:spAutoFit/>
          </a:bodyPr>
          <a:lstStyle/>
          <a:p>
            <a:pPr algn="ctr"/>
            <a:r>
              <a:rPr lang="ru-RU" sz="2400" b="1" dirty="0">
                <a:latin typeface="Arial" pitchFamily="34" charset="0"/>
                <a:cs typeface="Arial" pitchFamily="34" charset="0"/>
              </a:rPr>
              <a:t>Средневековая эпоха</a:t>
            </a:r>
          </a:p>
        </p:txBody>
      </p:sp>
      <p:pic>
        <p:nvPicPr>
          <p:cNvPr id="2" name="Рисунок 1">
            <a:extLst>
              <a:ext uri="{FF2B5EF4-FFF2-40B4-BE49-F238E27FC236}">
                <a16:creationId xmlns:a16="http://schemas.microsoft.com/office/drawing/2014/main" id="{712C4896-82C3-0791-6AC3-747DDC78323F}"/>
              </a:ext>
            </a:extLst>
          </p:cNvPr>
          <p:cNvPicPr>
            <a:picLocks noChangeAspect="1"/>
          </p:cNvPicPr>
          <p:nvPr/>
        </p:nvPicPr>
        <p:blipFill>
          <a:blip r:embed="rId3"/>
          <a:stretch>
            <a:fillRect/>
          </a:stretch>
        </p:blipFill>
        <p:spPr>
          <a:xfrm>
            <a:off x="5333287" y="2152199"/>
            <a:ext cx="2906765" cy="4127607"/>
          </a:xfrm>
          <a:prstGeom prst="rect">
            <a:avLst/>
          </a:prstGeom>
          <a:ln>
            <a:solidFill>
              <a:schemeClr val="bg2">
                <a:lumMod val="50000"/>
              </a:schemeClr>
            </a:solidFill>
          </a:ln>
        </p:spPr>
      </p:pic>
      <p:pic>
        <p:nvPicPr>
          <p:cNvPr id="3" name="Рисунок 2">
            <a:extLst>
              <a:ext uri="{FF2B5EF4-FFF2-40B4-BE49-F238E27FC236}">
                <a16:creationId xmlns:a16="http://schemas.microsoft.com/office/drawing/2014/main" id="{5BF12A92-95FD-FCAF-3EAB-ADC997BCF2DD}"/>
              </a:ext>
            </a:extLst>
          </p:cNvPr>
          <p:cNvPicPr>
            <a:picLocks noChangeAspect="1"/>
          </p:cNvPicPr>
          <p:nvPr/>
        </p:nvPicPr>
        <p:blipFill>
          <a:blip r:embed="rId4"/>
          <a:stretch>
            <a:fillRect/>
          </a:stretch>
        </p:blipFill>
        <p:spPr>
          <a:xfrm>
            <a:off x="903948" y="2181119"/>
            <a:ext cx="3393715" cy="4127606"/>
          </a:xfrm>
          <a:prstGeom prst="rect">
            <a:avLst/>
          </a:prstGeom>
          <a:ln>
            <a:solidFill>
              <a:schemeClr val="bg2">
                <a:lumMod val="50000"/>
              </a:schemeClr>
            </a:solidFill>
          </a:ln>
        </p:spPr>
      </p:pic>
      <p:sp>
        <p:nvSpPr>
          <p:cNvPr id="9" name="TextBox 8">
            <a:extLst>
              <a:ext uri="{FF2B5EF4-FFF2-40B4-BE49-F238E27FC236}">
                <a16:creationId xmlns:a16="http://schemas.microsoft.com/office/drawing/2014/main" id="{4ACCA9CD-9416-C687-5C8D-55D88550F0E5}"/>
              </a:ext>
            </a:extLst>
          </p:cNvPr>
          <p:cNvSpPr txBox="1"/>
          <p:nvPr/>
        </p:nvSpPr>
        <p:spPr>
          <a:xfrm>
            <a:off x="439138" y="6243152"/>
            <a:ext cx="4276878" cy="646331"/>
          </a:xfrm>
          <a:prstGeom prst="rect">
            <a:avLst/>
          </a:prstGeom>
          <a:noFill/>
        </p:spPr>
        <p:txBody>
          <a:bodyPr wrap="square">
            <a:spAutoFit/>
          </a:bodyPr>
          <a:lstStyle/>
          <a:p>
            <a:r>
              <a:rPr lang="ru-RU" b="1" dirty="0"/>
              <a:t>Англо-саксонская карта мира (1025-1050) из библиотеки Коттона</a:t>
            </a:r>
          </a:p>
        </p:txBody>
      </p:sp>
      <p:sp>
        <p:nvSpPr>
          <p:cNvPr id="12" name="TextBox 11">
            <a:extLst>
              <a:ext uri="{FF2B5EF4-FFF2-40B4-BE49-F238E27FC236}">
                <a16:creationId xmlns:a16="http://schemas.microsoft.com/office/drawing/2014/main" id="{A4289485-7100-143E-3AF7-A70D1678C17C}"/>
              </a:ext>
            </a:extLst>
          </p:cNvPr>
          <p:cNvSpPr txBox="1"/>
          <p:nvPr/>
        </p:nvSpPr>
        <p:spPr>
          <a:xfrm>
            <a:off x="4932041" y="6226826"/>
            <a:ext cx="4655126" cy="646331"/>
          </a:xfrm>
          <a:prstGeom prst="rect">
            <a:avLst/>
          </a:prstGeom>
          <a:noFill/>
        </p:spPr>
        <p:txBody>
          <a:bodyPr wrap="square">
            <a:spAutoFit/>
          </a:bodyPr>
          <a:lstStyle/>
          <a:p>
            <a:r>
              <a:rPr lang="ru-RU" b="1" dirty="0"/>
              <a:t>Средневековый мир на Лондонской Псалтыри</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2" cstate="print"/>
          <a:srcRect b="8333"/>
          <a:stretch/>
        </p:blipFill>
        <p:spPr>
          <a:xfrm>
            <a:off x="35719" y="0"/>
            <a:ext cx="9144000" cy="6858000"/>
          </a:xfrm>
          <a:prstGeom prst="rect">
            <a:avLst/>
          </a:prstGeom>
        </p:spPr>
      </p:pic>
      <p:sp>
        <p:nvSpPr>
          <p:cNvPr id="2" name="Заголовок 1"/>
          <p:cNvSpPr>
            <a:spLocks noGrp="1"/>
          </p:cNvSpPr>
          <p:nvPr>
            <p:ph type="title"/>
          </p:nvPr>
        </p:nvSpPr>
        <p:spPr>
          <a:xfrm>
            <a:off x="451355" y="188640"/>
            <a:ext cx="8229600" cy="679724"/>
          </a:xfrm>
        </p:spPr>
        <p:txBody>
          <a:bodyPr>
            <a:normAutofit/>
          </a:bodyPr>
          <a:lstStyle/>
          <a:p>
            <a:r>
              <a:rPr lang="ru-RU" sz="2400" b="1" dirty="0">
                <a:latin typeface="Arial" panose="020B0604020202020204" pitchFamily="34" charset="0"/>
                <a:cs typeface="Arial" panose="020B0604020202020204" pitchFamily="34" charset="0"/>
              </a:rPr>
              <a:t>Эпоха великих географических открытий</a:t>
            </a:r>
          </a:p>
        </p:txBody>
      </p:sp>
      <p:sp>
        <p:nvSpPr>
          <p:cNvPr id="6" name="TextBox 5"/>
          <p:cNvSpPr txBox="1"/>
          <p:nvPr/>
        </p:nvSpPr>
        <p:spPr>
          <a:xfrm>
            <a:off x="323242" y="841664"/>
            <a:ext cx="8568953" cy="1107996"/>
          </a:xfrm>
          <a:prstGeom prst="rect">
            <a:avLst/>
          </a:prstGeom>
          <a:noFill/>
        </p:spPr>
        <p:txBody>
          <a:bodyPr wrap="square" rtlCol="0">
            <a:spAutoFit/>
          </a:bodyPr>
          <a:lstStyle/>
          <a:p>
            <a:r>
              <a:rPr lang="ru-RU" sz="2200" b="1" dirty="0">
                <a:latin typeface="Arial" panose="020B0604020202020204" pitchFamily="34" charset="0"/>
                <a:cs typeface="Arial" pitchFamily="34" charset="0"/>
              </a:rPr>
              <a:t>В </a:t>
            </a:r>
            <a:r>
              <a:rPr lang="en-US" sz="2200" b="1" dirty="0" err="1">
                <a:latin typeface="Arial" panose="020B0604020202020204" pitchFamily="34" charset="0"/>
                <a:cs typeface="Arial" pitchFamily="34" charset="0"/>
              </a:rPr>
              <a:t>XVl</a:t>
            </a:r>
            <a:r>
              <a:rPr lang="ru-RU" sz="2200" b="1" dirty="0">
                <a:latin typeface="Arial" panose="020B0604020202020204" pitchFamily="34" charset="0"/>
                <a:cs typeface="Arial" pitchFamily="34" charset="0"/>
              </a:rPr>
              <a:t> в. </a:t>
            </a:r>
            <a:r>
              <a:rPr lang="ru-RU" sz="2200" dirty="0">
                <a:latin typeface="Arial" panose="020B0604020202020204" pitchFamily="34" charset="0"/>
                <a:cs typeface="Arial" pitchFamily="34" charset="0"/>
              </a:rPr>
              <a:t>появляются карты, построенные в новых топографических проекциях. Постепенно на картах появляются условные знаки.</a:t>
            </a:r>
          </a:p>
        </p:txBody>
      </p:sp>
      <p:sp>
        <p:nvSpPr>
          <p:cNvPr id="7" name="TextBox 6"/>
          <p:cNvSpPr txBox="1"/>
          <p:nvPr/>
        </p:nvSpPr>
        <p:spPr>
          <a:xfrm>
            <a:off x="164021" y="3203500"/>
            <a:ext cx="2413597" cy="1200329"/>
          </a:xfrm>
          <a:prstGeom prst="rect">
            <a:avLst/>
          </a:prstGeom>
          <a:noFill/>
        </p:spPr>
        <p:txBody>
          <a:bodyPr wrap="square" rtlCol="0">
            <a:spAutoFit/>
          </a:bodyPr>
          <a:lstStyle/>
          <a:p>
            <a:r>
              <a:rPr lang="ru-RU" b="1" dirty="0">
                <a:latin typeface="Arial" pitchFamily="34" charset="0"/>
                <a:cs typeface="Arial" pitchFamily="34" charset="0"/>
              </a:rPr>
              <a:t>Карта мира Иоганна </a:t>
            </a:r>
            <a:r>
              <a:rPr lang="ru-RU" b="1" dirty="0" err="1">
                <a:latin typeface="Arial" pitchFamily="34" charset="0"/>
                <a:cs typeface="Arial" pitchFamily="34" charset="0"/>
              </a:rPr>
              <a:t>Шнитцера</a:t>
            </a:r>
            <a:r>
              <a:rPr lang="ru-RU" b="1" dirty="0">
                <a:latin typeface="Arial" pitchFamily="34" charset="0"/>
                <a:cs typeface="Arial" pitchFamily="34" charset="0"/>
              </a:rPr>
              <a:t> из </a:t>
            </a:r>
            <a:r>
              <a:rPr lang="ru-RU" b="1" dirty="0" err="1">
                <a:latin typeface="Arial" pitchFamily="34" charset="0"/>
                <a:cs typeface="Arial" pitchFamily="34" charset="0"/>
              </a:rPr>
              <a:t>Армсхайма</a:t>
            </a:r>
            <a:r>
              <a:rPr lang="ru-RU" b="1" dirty="0">
                <a:latin typeface="Arial" pitchFamily="34" charset="0"/>
                <a:cs typeface="Arial" pitchFamily="34" charset="0"/>
              </a:rPr>
              <a:t>, 1482 г. </a:t>
            </a:r>
            <a:endParaRPr lang="ru-RU" dirty="0">
              <a:latin typeface="Arial" pitchFamily="34" charset="0"/>
              <a:cs typeface="Arial" pitchFamily="34" charset="0"/>
            </a:endParaRPr>
          </a:p>
        </p:txBody>
      </p:sp>
      <p:pic>
        <p:nvPicPr>
          <p:cNvPr id="10" name="Рисунок 9">
            <a:extLst>
              <a:ext uri="{FF2B5EF4-FFF2-40B4-BE49-F238E27FC236}">
                <a16:creationId xmlns:a16="http://schemas.microsoft.com/office/drawing/2014/main" id="{94604F87-2285-AA9A-1050-415CAA0FB490}"/>
              </a:ext>
            </a:extLst>
          </p:cNvPr>
          <p:cNvPicPr>
            <a:picLocks noChangeAspect="1"/>
          </p:cNvPicPr>
          <p:nvPr/>
        </p:nvPicPr>
        <p:blipFill>
          <a:blip r:embed="rId3"/>
          <a:stretch>
            <a:fillRect/>
          </a:stretch>
        </p:blipFill>
        <p:spPr>
          <a:xfrm>
            <a:off x="2644597" y="2060848"/>
            <a:ext cx="6189659" cy="4431233"/>
          </a:xfrm>
          <a:prstGeom prst="rect">
            <a:avLst/>
          </a:prstGeom>
          <a:ln>
            <a:solidFill>
              <a:schemeClr val="bg2">
                <a:lumMod val="50000"/>
              </a:schemeClr>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endParaRPr lang="ru-RU" dirty="0"/>
          </a:p>
        </p:txBody>
      </p:sp>
      <p:pic>
        <p:nvPicPr>
          <p:cNvPr id="4" name="Рисунок 3" descr="картинка.jpg"/>
          <p:cNvPicPr>
            <a:picLocks noChangeAspect="1"/>
          </p:cNvPicPr>
          <p:nvPr/>
        </p:nvPicPr>
        <p:blipFill rotWithShape="1">
          <a:blip r:embed="rId2" cstate="print"/>
          <a:srcRect t="3802" b="8000"/>
          <a:stretch/>
        </p:blipFill>
        <p:spPr>
          <a:xfrm>
            <a:off x="9322" y="0"/>
            <a:ext cx="9144000" cy="6858000"/>
          </a:xfrm>
          <a:prstGeom prst="rect">
            <a:avLst/>
          </a:prstGeom>
        </p:spPr>
      </p:pic>
      <p:sp>
        <p:nvSpPr>
          <p:cNvPr id="5" name="TextBox 4"/>
          <p:cNvSpPr txBox="1"/>
          <p:nvPr/>
        </p:nvSpPr>
        <p:spPr>
          <a:xfrm>
            <a:off x="250498" y="656714"/>
            <a:ext cx="8661648" cy="3139321"/>
          </a:xfrm>
          <a:prstGeom prst="rect">
            <a:avLst/>
          </a:prstGeom>
          <a:noFill/>
        </p:spPr>
        <p:txBody>
          <a:bodyPr wrap="square" rtlCol="0">
            <a:spAutoFit/>
          </a:bodyPr>
          <a:lstStyle/>
          <a:p>
            <a:r>
              <a:rPr lang="ru-RU" dirty="0">
                <a:latin typeface="Arial" pitchFamily="34" charset="0"/>
                <a:cs typeface="Arial" pitchFamily="34" charset="0"/>
              </a:rPr>
              <a:t>	Стала развиваться </a:t>
            </a:r>
            <a:r>
              <a:rPr lang="ru-RU" b="1" dirty="0">
                <a:latin typeface="Arial" pitchFamily="34" charset="0"/>
                <a:cs typeface="Arial" pitchFamily="34" charset="0"/>
              </a:rPr>
              <a:t>тематическая картография </a:t>
            </a:r>
            <a:r>
              <a:rPr lang="ru-RU" dirty="0">
                <a:latin typeface="Arial" pitchFamily="34" charset="0"/>
                <a:cs typeface="Arial" pitchFamily="34" charset="0"/>
              </a:rPr>
              <a:t>– создавались почвенные, экономические, демографические и другие карты.</a:t>
            </a:r>
          </a:p>
          <a:p>
            <a:r>
              <a:rPr lang="ru-RU" dirty="0">
                <a:latin typeface="Arial" pitchFamily="34" charset="0"/>
                <a:cs typeface="Arial" pitchFamily="34" charset="0"/>
              </a:rPr>
              <a:t>В XIX веке рельеф на картах стали показывать </a:t>
            </a:r>
            <a:r>
              <a:rPr lang="ru-RU" b="1" dirty="0">
                <a:latin typeface="Arial" pitchFamily="34" charset="0"/>
                <a:cs typeface="Arial" pitchFamily="34" charset="0"/>
              </a:rPr>
              <a:t>с помощью горизонталей</a:t>
            </a:r>
            <a:r>
              <a:rPr lang="ru-RU" dirty="0">
                <a:latin typeface="Arial" pitchFamily="34" charset="0"/>
                <a:cs typeface="Arial" pitchFamily="34" charset="0"/>
              </a:rPr>
              <a:t>. </a:t>
            </a:r>
          </a:p>
          <a:p>
            <a:r>
              <a:rPr lang="ru-RU" dirty="0">
                <a:latin typeface="Arial" pitchFamily="34" charset="0"/>
                <a:cs typeface="Arial" pitchFamily="34" charset="0"/>
              </a:rPr>
              <a:t>	На протяжении XX века неустанно совершенствовалось графическое исполнение карт. С 1930 г. для создания карт стали применять </a:t>
            </a:r>
            <a:r>
              <a:rPr lang="ru-RU" b="1" dirty="0">
                <a:latin typeface="Arial" pitchFamily="34" charset="0"/>
                <a:cs typeface="Arial" pitchFamily="34" charset="0"/>
              </a:rPr>
              <a:t>аэрофотосъёмку</a:t>
            </a:r>
            <a:r>
              <a:rPr lang="ru-RU" dirty="0">
                <a:latin typeface="Arial" pitchFamily="34" charset="0"/>
                <a:cs typeface="Arial" pitchFamily="34" charset="0"/>
              </a:rPr>
              <a:t>, а после запуска первых </a:t>
            </a:r>
          </a:p>
          <a:p>
            <a:r>
              <a:rPr lang="ru-RU" dirty="0">
                <a:latin typeface="Arial" pitchFamily="34" charset="0"/>
                <a:cs typeface="Arial" pitchFamily="34" charset="0"/>
              </a:rPr>
              <a:t>спутников появилась и </a:t>
            </a:r>
            <a:r>
              <a:rPr lang="ru-RU" b="1" dirty="0">
                <a:latin typeface="Arial" pitchFamily="34" charset="0"/>
                <a:cs typeface="Arial" pitchFamily="34" charset="0"/>
              </a:rPr>
              <a:t>космическая </a:t>
            </a:r>
          </a:p>
          <a:p>
            <a:r>
              <a:rPr lang="ru-RU" b="1" dirty="0">
                <a:latin typeface="Arial" pitchFamily="34" charset="0"/>
                <a:cs typeface="Arial" pitchFamily="34" charset="0"/>
              </a:rPr>
              <a:t>картографическая </a:t>
            </a:r>
            <a:r>
              <a:rPr lang="ru-RU" dirty="0">
                <a:latin typeface="Arial" pitchFamily="34" charset="0"/>
                <a:cs typeface="Arial" pitchFamily="34" charset="0"/>
              </a:rPr>
              <a:t>съёмка Земли.</a:t>
            </a:r>
          </a:p>
          <a:p>
            <a:r>
              <a:rPr lang="ru-RU" dirty="0">
                <a:latin typeface="Arial" pitchFamily="34" charset="0"/>
                <a:cs typeface="Arial" pitchFamily="34" charset="0"/>
              </a:rPr>
              <a:t>	В настоящий момент </a:t>
            </a:r>
            <a:r>
              <a:rPr lang="ru-RU" b="1" dirty="0">
                <a:latin typeface="Arial" pitchFamily="34" charset="0"/>
                <a:cs typeface="Arial" pitchFamily="34" charset="0"/>
              </a:rPr>
              <a:t>цифровые </a:t>
            </a:r>
          </a:p>
          <a:p>
            <a:r>
              <a:rPr lang="ru-RU" b="1" dirty="0">
                <a:latin typeface="Arial" pitchFamily="34" charset="0"/>
                <a:cs typeface="Arial" pitchFamily="34" charset="0"/>
              </a:rPr>
              <a:t>карты </a:t>
            </a:r>
            <a:r>
              <a:rPr lang="ru-RU" dirty="0">
                <a:latin typeface="Arial" pitchFamily="34" charset="0"/>
                <a:cs typeface="Arial" pitchFamily="34" charset="0"/>
              </a:rPr>
              <a:t>во всём мире преобладают над </a:t>
            </a:r>
          </a:p>
          <a:p>
            <a:r>
              <a:rPr lang="ru-RU" dirty="0">
                <a:latin typeface="Arial" pitchFamily="34" charset="0"/>
                <a:cs typeface="Arial" pitchFamily="34" charset="0"/>
              </a:rPr>
              <a:t>печатными картами.</a:t>
            </a:r>
          </a:p>
        </p:txBody>
      </p:sp>
      <p:sp>
        <p:nvSpPr>
          <p:cNvPr id="2" name="Заголовок 1"/>
          <p:cNvSpPr>
            <a:spLocks noGrp="1"/>
          </p:cNvSpPr>
          <p:nvPr>
            <p:ph type="title"/>
          </p:nvPr>
        </p:nvSpPr>
        <p:spPr>
          <a:xfrm>
            <a:off x="469048" y="130932"/>
            <a:ext cx="8229600" cy="600905"/>
          </a:xfrm>
        </p:spPr>
        <p:txBody>
          <a:bodyPr>
            <a:normAutofit/>
          </a:bodyPr>
          <a:lstStyle/>
          <a:p>
            <a:r>
              <a:rPr lang="en-US" sz="3200" b="1" dirty="0">
                <a:latin typeface="Arial" panose="020B0604020202020204" pitchFamily="34" charset="0"/>
                <a:cs typeface="Arial" panose="020B0604020202020204" pitchFamily="34" charset="0"/>
              </a:rPr>
              <a:t>XIX </a:t>
            </a:r>
            <a:r>
              <a:rPr lang="ru-RU" sz="3200" b="1" dirty="0">
                <a:latin typeface="Arial" panose="020B0604020202020204" pitchFamily="34" charset="0"/>
                <a:cs typeface="Arial" panose="020B0604020202020204" pitchFamily="34" charset="0"/>
              </a:rPr>
              <a:t>и </a:t>
            </a:r>
            <a:r>
              <a:rPr lang="en-US" sz="3200" b="1" dirty="0">
                <a:latin typeface="Arial" panose="020B0604020202020204" pitchFamily="34" charset="0"/>
                <a:cs typeface="Arial" panose="020B0604020202020204" pitchFamily="34" charset="0"/>
              </a:rPr>
              <a:t>XX </a:t>
            </a:r>
            <a:r>
              <a:rPr lang="ru-RU" sz="3200" b="1" dirty="0">
                <a:latin typeface="Arial" panose="020B0604020202020204" pitchFamily="34" charset="0"/>
                <a:cs typeface="Arial" panose="020B0604020202020204" pitchFamily="34" charset="0"/>
              </a:rPr>
              <a:t>век</a:t>
            </a:r>
          </a:p>
        </p:txBody>
      </p:sp>
      <p:pic>
        <p:nvPicPr>
          <p:cNvPr id="7" name="Рисунок 6">
            <a:extLst>
              <a:ext uri="{FF2B5EF4-FFF2-40B4-BE49-F238E27FC236}">
                <a16:creationId xmlns:a16="http://schemas.microsoft.com/office/drawing/2014/main" id="{B557CD0B-61F8-E574-6F51-8B83D095364A}"/>
              </a:ext>
            </a:extLst>
          </p:cNvPr>
          <p:cNvPicPr>
            <a:picLocks noChangeAspect="1"/>
          </p:cNvPicPr>
          <p:nvPr/>
        </p:nvPicPr>
        <p:blipFill>
          <a:blip r:embed="rId3"/>
          <a:stretch>
            <a:fillRect/>
          </a:stretch>
        </p:blipFill>
        <p:spPr>
          <a:xfrm>
            <a:off x="1808618" y="4448453"/>
            <a:ext cx="3383573" cy="774259"/>
          </a:xfrm>
          <a:prstGeom prst="rect">
            <a:avLst/>
          </a:prstGeom>
        </p:spPr>
      </p:pic>
      <p:pic>
        <p:nvPicPr>
          <p:cNvPr id="8" name="Рисунок 7">
            <a:extLst>
              <a:ext uri="{FF2B5EF4-FFF2-40B4-BE49-F238E27FC236}">
                <a16:creationId xmlns:a16="http://schemas.microsoft.com/office/drawing/2014/main" id="{6CED00B6-DEE0-A86B-3C6E-AC317D263672}"/>
              </a:ext>
            </a:extLst>
          </p:cNvPr>
          <p:cNvPicPr>
            <a:picLocks noChangeAspect="1"/>
          </p:cNvPicPr>
          <p:nvPr/>
        </p:nvPicPr>
        <p:blipFill>
          <a:blip r:embed="rId4"/>
          <a:stretch>
            <a:fillRect/>
          </a:stretch>
        </p:blipFill>
        <p:spPr>
          <a:xfrm>
            <a:off x="5251415" y="2146706"/>
            <a:ext cx="3555973" cy="4517570"/>
          </a:xfrm>
          <a:prstGeom prst="rect">
            <a:avLst/>
          </a:prstGeom>
          <a:ln>
            <a:solidFill>
              <a:schemeClr val="bg2">
                <a:lumMod val="25000"/>
              </a:schemeClr>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2" cstate="print"/>
          <a:srcRect b="13777"/>
          <a:stretch/>
        </p:blipFill>
        <p:spPr>
          <a:xfrm>
            <a:off x="0" y="0"/>
            <a:ext cx="9144000" cy="6858000"/>
          </a:xfrm>
          <a:prstGeom prst="rect">
            <a:avLst/>
          </a:prstGeom>
        </p:spPr>
      </p:pic>
      <p:sp>
        <p:nvSpPr>
          <p:cNvPr id="5" name="TextBox 4"/>
          <p:cNvSpPr txBox="1"/>
          <p:nvPr/>
        </p:nvSpPr>
        <p:spPr>
          <a:xfrm>
            <a:off x="457200" y="307529"/>
            <a:ext cx="8507288" cy="4616648"/>
          </a:xfrm>
          <a:prstGeom prst="rect">
            <a:avLst/>
          </a:prstGeom>
          <a:noFill/>
        </p:spPr>
        <p:txBody>
          <a:bodyPr wrap="square" rtlCol="0">
            <a:spAutoFit/>
          </a:bodyPr>
          <a:lstStyle/>
          <a:p>
            <a:r>
              <a:rPr lang="ru-RU" sz="2400" b="1" dirty="0">
                <a:latin typeface="Arial" pitchFamily="34" charset="0"/>
                <a:cs typeface="Arial" pitchFamily="34" charset="0"/>
              </a:rPr>
              <a:t>Карта</a:t>
            </a:r>
            <a:r>
              <a:rPr lang="ru-RU" sz="2400" dirty="0">
                <a:latin typeface="Arial" pitchFamily="34" charset="0"/>
                <a:cs typeface="Arial" pitchFamily="34" charset="0"/>
              </a:rPr>
              <a:t> – уменьшенное , обобщенное изображение на плоскости значительной части земной поверхности с учетом кривизны Земли.</a:t>
            </a:r>
          </a:p>
          <a:p>
            <a:endParaRPr lang="ru-RU" sz="1000" dirty="0">
              <a:latin typeface="Arial" pitchFamily="34" charset="0"/>
              <a:cs typeface="Arial" pitchFamily="34" charset="0"/>
            </a:endParaRPr>
          </a:p>
          <a:p>
            <a:r>
              <a:rPr lang="ru-RU" sz="2400" b="1" dirty="0">
                <a:latin typeface="Arial" pitchFamily="34" charset="0"/>
                <a:cs typeface="Arial" pitchFamily="34" charset="0"/>
              </a:rPr>
              <a:t>План</a:t>
            </a:r>
            <a:r>
              <a:rPr lang="ru-RU" sz="2400" dirty="0">
                <a:latin typeface="Arial" pitchFamily="34" charset="0"/>
                <a:cs typeface="Arial" pitchFamily="34" charset="0"/>
              </a:rPr>
              <a:t> – изображение на бумаге небольших участков местности, выполненное условными знаками в определенном масштабе.</a:t>
            </a:r>
          </a:p>
          <a:p>
            <a:endParaRPr lang="ru-RU" sz="1000" dirty="0">
              <a:latin typeface="Arial" pitchFamily="34" charset="0"/>
              <a:cs typeface="Arial" pitchFamily="34" charset="0"/>
            </a:endParaRPr>
          </a:p>
          <a:p>
            <a:r>
              <a:rPr lang="ru-RU" sz="2400" b="1" dirty="0">
                <a:latin typeface="Arial" pitchFamily="34" charset="0"/>
                <a:cs typeface="Arial" pitchFamily="34" charset="0"/>
              </a:rPr>
              <a:t>Схема</a:t>
            </a:r>
            <a:r>
              <a:rPr lang="ru-RU" sz="2400" dirty="0">
                <a:latin typeface="Arial" pitchFamily="34" charset="0"/>
                <a:cs typeface="Arial" pitchFamily="34" charset="0"/>
              </a:rPr>
              <a:t> – упрощенный чертёж участка местности, составленный по карте или непосредственно с натуры.</a:t>
            </a:r>
          </a:p>
          <a:p>
            <a:endParaRPr lang="ru-RU" sz="1000" dirty="0">
              <a:latin typeface="Arial" pitchFamily="34" charset="0"/>
              <a:cs typeface="Arial" pitchFamily="34" charset="0"/>
            </a:endParaRPr>
          </a:p>
          <a:p>
            <a:r>
              <a:rPr lang="ru-RU" sz="2400" b="1" dirty="0">
                <a:latin typeface="Arial" pitchFamily="34" charset="0"/>
                <a:cs typeface="Arial" pitchFamily="34" charset="0"/>
              </a:rPr>
              <a:t>Кроки</a:t>
            </a:r>
            <a:r>
              <a:rPr lang="ru-RU" sz="2400" dirty="0">
                <a:latin typeface="Arial" pitchFamily="34" charset="0"/>
                <a:cs typeface="Arial" pitchFamily="34" charset="0"/>
              </a:rPr>
              <a:t> – чертёж местности, выполненный путем глазомерной съемки местности, с определенной практической целью, например, подъем на  перевал.</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2" cstate="print"/>
          <a:srcRect b="13777"/>
          <a:stretch/>
        </p:blipFill>
        <p:spPr>
          <a:xfrm>
            <a:off x="0" y="0"/>
            <a:ext cx="9144000" cy="6858000"/>
          </a:xfrm>
          <a:prstGeom prst="rect">
            <a:avLst/>
          </a:prstGeom>
          <a:ln>
            <a:solidFill>
              <a:schemeClr val="bg2">
                <a:lumMod val="25000"/>
              </a:schemeClr>
            </a:solidFill>
          </a:ln>
        </p:spPr>
      </p:pic>
      <p:sp>
        <p:nvSpPr>
          <p:cNvPr id="5" name="TextBox 4"/>
          <p:cNvSpPr txBox="1"/>
          <p:nvPr/>
        </p:nvSpPr>
        <p:spPr>
          <a:xfrm>
            <a:off x="449271" y="953554"/>
            <a:ext cx="8507288" cy="615553"/>
          </a:xfrm>
          <a:prstGeom prst="rect">
            <a:avLst/>
          </a:prstGeom>
          <a:noFill/>
        </p:spPr>
        <p:txBody>
          <a:bodyPr wrap="square" rtlCol="0">
            <a:spAutoFit/>
          </a:bodyPr>
          <a:lstStyle/>
          <a:p>
            <a:endParaRPr lang="ru-RU" sz="1000" dirty="0">
              <a:latin typeface="Arial" pitchFamily="34" charset="0"/>
              <a:cs typeface="Arial" pitchFamily="34" charset="0"/>
            </a:endParaRPr>
          </a:p>
          <a:p>
            <a:r>
              <a:rPr lang="ru-RU" sz="2400" b="1" dirty="0">
                <a:latin typeface="Arial" pitchFamily="34" charset="0"/>
                <a:cs typeface="Arial" pitchFamily="34" charset="0"/>
              </a:rPr>
              <a:t>                План</a:t>
            </a:r>
            <a:r>
              <a:rPr lang="ru-RU" sz="1000" dirty="0">
                <a:latin typeface="Arial" pitchFamily="34" charset="0"/>
                <a:cs typeface="Arial" pitchFamily="34" charset="0"/>
              </a:rPr>
              <a:t>                                                                                                      </a:t>
            </a:r>
            <a:r>
              <a:rPr lang="ru-RU" sz="2400" b="1" dirty="0">
                <a:latin typeface="Arial" pitchFamily="34" charset="0"/>
                <a:cs typeface="Arial" pitchFamily="34" charset="0"/>
              </a:rPr>
              <a:t>Схема</a:t>
            </a:r>
            <a:endParaRPr lang="ru-RU" sz="2400" dirty="0">
              <a:latin typeface="Arial" pitchFamily="34" charset="0"/>
              <a:cs typeface="Arial" pitchFamily="34" charset="0"/>
            </a:endParaRPr>
          </a:p>
        </p:txBody>
      </p:sp>
      <p:pic>
        <p:nvPicPr>
          <p:cNvPr id="6" name="Рисунок 5">
            <a:extLst>
              <a:ext uri="{FF2B5EF4-FFF2-40B4-BE49-F238E27FC236}">
                <a16:creationId xmlns:a16="http://schemas.microsoft.com/office/drawing/2014/main" id="{055D7E6C-4C55-B616-CC40-951DB6477B4B}"/>
              </a:ext>
            </a:extLst>
          </p:cNvPr>
          <p:cNvPicPr>
            <a:picLocks noChangeAspect="1"/>
          </p:cNvPicPr>
          <p:nvPr/>
        </p:nvPicPr>
        <p:blipFill rotWithShape="1">
          <a:blip r:embed="rId3"/>
          <a:srcRect l="1619" t="1158" r="1722" b="2596"/>
          <a:stretch/>
        </p:blipFill>
        <p:spPr>
          <a:xfrm>
            <a:off x="344787" y="1821917"/>
            <a:ext cx="4047543" cy="3909326"/>
          </a:xfrm>
          <a:prstGeom prst="rect">
            <a:avLst/>
          </a:prstGeom>
          <a:ln>
            <a:solidFill>
              <a:schemeClr val="bg2">
                <a:lumMod val="25000"/>
              </a:schemeClr>
            </a:solidFill>
          </a:ln>
        </p:spPr>
      </p:pic>
      <p:pic>
        <p:nvPicPr>
          <p:cNvPr id="7" name="Рисунок 6">
            <a:extLst>
              <a:ext uri="{FF2B5EF4-FFF2-40B4-BE49-F238E27FC236}">
                <a16:creationId xmlns:a16="http://schemas.microsoft.com/office/drawing/2014/main" id="{1DAA1E1E-C632-3247-D05E-31C6E7CC8812}"/>
              </a:ext>
            </a:extLst>
          </p:cNvPr>
          <p:cNvPicPr>
            <a:picLocks noChangeAspect="1"/>
          </p:cNvPicPr>
          <p:nvPr/>
        </p:nvPicPr>
        <p:blipFill>
          <a:blip r:embed="rId4"/>
          <a:stretch>
            <a:fillRect/>
          </a:stretch>
        </p:blipFill>
        <p:spPr>
          <a:xfrm>
            <a:off x="4702915" y="2116567"/>
            <a:ext cx="4155071" cy="3141233"/>
          </a:xfrm>
          <a:prstGeom prst="rect">
            <a:avLst/>
          </a:prstGeom>
          <a:ln>
            <a:solidFill>
              <a:schemeClr val="bg2">
                <a:lumMod val="25000"/>
              </a:schemeClr>
            </a:solidFill>
          </a:ln>
        </p:spPr>
      </p:pic>
    </p:spTree>
    <p:extLst>
      <p:ext uri="{BB962C8B-B14F-4D97-AF65-F5344CB8AC3E}">
        <p14:creationId xmlns:p14="http://schemas.microsoft.com/office/powerpoint/2010/main" val="366381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descr="картинка.jpg"/>
          <p:cNvPicPr>
            <a:picLocks noChangeAspect="1"/>
          </p:cNvPicPr>
          <p:nvPr/>
        </p:nvPicPr>
        <p:blipFill rotWithShape="1">
          <a:blip r:embed="rId2" cstate="print"/>
          <a:srcRect b="8000"/>
          <a:stretch/>
        </p:blipFill>
        <p:spPr>
          <a:xfrm>
            <a:off x="0" y="0"/>
            <a:ext cx="9144000" cy="6858000"/>
          </a:xfrm>
          <a:prstGeom prst="rect">
            <a:avLst/>
          </a:prstGeom>
        </p:spPr>
      </p:pic>
      <p:graphicFrame>
        <p:nvGraphicFramePr>
          <p:cNvPr id="7" name="Объект 6">
            <a:extLst>
              <a:ext uri="{FF2B5EF4-FFF2-40B4-BE49-F238E27FC236}">
                <a16:creationId xmlns:a16="http://schemas.microsoft.com/office/drawing/2014/main" id="{967FD9F6-A530-1FED-7EF3-ED95E2F2CF8E}"/>
              </a:ext>
            </a:extLst>
          </p:cNvPr>
          <p:cNvGraphicFramePr>
            <a:graphicFrameLocks noGrp="1"/>
          </p:cNvGraphicFramePr>
          <p:nvPr>
            <p:ph idx="1"/>
            <p:extLst>
              <p:ext uri="{D42A27DB-BD31-4B8C-83A1-F6EECF244321}">
                <p14:modId xmlns:p14="http://schemas.microsoft.com/office/powerpoint/2010/main" val="3923775605"/>
              </p:ext>
            </p:extLst>
          </p:nvPr>
        </p:nvGraphicFramePr>
        <p:xfrm>
          <a:off x="469970" y="880386"/>
          <a:ext cx="8229600" cy="5860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571604" y="357166"/>
            <a:ext cx="6215106" cy="523220"/>
          </a:xfrm>
          <a:prstGeom prst="rect">
            <a:avLst/>
          </a:prstGeom>
          <a:noFill/>
        </p:spPr>
        <p:txBody>
          <a:bodyPr wrap="square" rtlCol="0">
            <a:spAutoFit/>
          </a:bodyPr>
          <a:lstStyle/>
          <a:p>
            <a:pPr algn="ctr"/>
            <a:r>
              <a:rPr lang="ru-RU" sz="2800" b="1" dirty="0">
                <a:latin typeface="Arial" pitchFamily="34" charset="0"/>
                <a:cs typeface="Arial" pitchFamily="34" charset="0"/>
              </a:rPr>
              <a:t>По содержанию карты бывают</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EB82E2A-1BA4-5F02-C7AD-32FDE9FACAA0}"/>
              </a:ext>
            </a:extLst>
          </p:cNvPr>
          <p:cNvPicPr>
            <a:picLocks noChangeAspect="1"/>
          </p:cNvPicPr>
          <p:nvPr/>
        </p:nvPicPr>
        <p:blipFill>
          <a:blip r:embed="rId2"/>
          <a:stretch>
            <a:fillRect/>
          </a:stretch>
        </p:blipFill>
        <p:spPr>
          <a:xfrm>
            <a:off x="-8740" y="27385"/>
            <a:ext cx="9144000" cy="6857999"/>
          </a:xfrm>
          <a:prstGeom prst="rect">
            <a:avLst/>
          </a:prstGeom>
        </p:spPr>
      </p:pic>
      <p:sp>
        <p:nvSpPr>
          <p:cNvPr id="2" name="Заголовок 1">
            <a:extLst>
              <a:ext uri="{FF2B5EF4-FFF2-40B4-BE49-F238E27FC236}">
                <a16:creationId xmlns:a16="http://schemas.microsoft.com/office/drawing/2014/main" id="{1CFA7100-C840-748D-1FA5-458D961B29DB}"/>
              </a:ext>
            </a:extLst>
          </p:cNvPr>
          <p:cNvSpPr>
            <a:spLocks noGrp="1"/>
          </p:cNvSpPr>
          <p:nvPr>
            <p:ph type="title"/>
          </p:nvPr>
        </p:nvSpPr>
        <p:spPr>
          <a:xfrm>
            <a:off x="457200" y="274638"/>
            <a:ext cx="8229600" cy="850106"/>
          </a:xfrm>
        </p:spPr>
        <p:txBody>
          <a:bodyPr>
            <a:normAutofit/>
          </a:bodyPr>
          <a:lstStyle/>
          <a:p>
            <a:r>
              <a:rPr lang="ru-RU" sz="3200" b="1" dirty="0"/>
              <a:t>Физическая карта России</a:t>
            </a:r>
          </a:p>
        </p:txBody>
      </p:sp>
      <p:pic>
        <p:nvPicPr>
          <p:cNvPr id="7" name="Рисунок 6">
            <a:extLst>
              <a:ext uri="{FF2B5EF4-FFF2-40B4-BE49-F238E27FC236}">
                <a16:creationId xmlns:a16="http://schemas.microsoft.com/office/drawing/2014/main" id="{12E116CB-6EAD-CF28-435B-CFBD2B660EFF}"/>
              </a:ext>
            </a:extLst>
          </p:cNvPr>
          <p:cNvPicPr>
            <a:picLocks noChangeAspect="1"/>
          </p:cNvPicPr>
          <p:nvPr/>
        </p:nvPicPr>
        <p:blipFill>
          <a:blip r:embed="rId3"/>
          <a:stretch>
            <a:fillRect/>
          </a:stretch>
        </p:blipFill>
        <p:spPr>
          <a:xfrm>
            <a:off x="822215" y="1099398"/>
            <a:ext cx="7864585" cy="5602634"/>
          </a:xfrm>
          <a:prstGeom prst="rect">
            <a:avLst/>
          </a:prstGeom>
          <a:ln>
            <a:solidFill>
              <a:schemeClr val="bg2">
                <a:lumMod val="25000"/>
              </a:schemeClr>
            </a:solidFill>
          </a:ln>
        </p:spPr>
      </p:pic>
    </p:spTree>
    <p:extLst>
      <p:ext uri="{BB962C8B-B14F-4D97-AF65-F5344CB8AC3E}">
        <p14:creationId xmlns:p14="http://schemas.microsoft.com/office/powerpoint/2010/main" val="3146145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картинка.jpg"/>
          <p:cNvPicPr>
            <a:picLocks noChangeAspect="1"/>
          </p:cNvPicPr>
          <p:nvPr/>
        </p:nvPicPr>
        <p:blipFill rotWithShape="1">
          <a:blip r:embed="rId2" cstate="print"/>
          <a:srcRect b="8000"/>
          <a:stretch/>
        </p:blipFill>
        <p:spPr>
          <a:xfrm>
            <a:off x="0" y="0"/>
            <a:ext cx="9144000" cy="6858000"/>
          </a:xfrm>
          <a:prstGeom prst="rect">
            <a:avLst/>
          </a:prstGeom>
        </p:spPr>
      </p:pic>
      <p:sp>
        <p:nvSpPr>
          <p:cNvPr id="3" name="TextBox 2"/>
          <p:cNvSpPr txBox="1"/>
          <p:nvPr/>
        </p:nvSpPr>
        <p:spPr>
          <a:xfrm>
            <a:off x="323528" y="404664"/>
            <a:ext cx="8424936" cy="1938992"/>
          </a:xfrm>
          <a:prstGeom prst="rect">
            <a:avLst/>
          </a:prstGeom>
          <a:noFill/>
        </p:spPr>
        <p:txBody>
          <a:bodyPr wrap="square" rtlCol="0">
            <a:spAutoFit/>
          </a:bodyPr>
          <a:lstStyle/>
          <a:p>
            <a:pPr algn="just"/>
            <a:r>
              <a:rPr lang="ru-RU" sz="2400" b="1" dirty="0">
                <a:latin typeface="Arial" pitchFamily="34" charset="0"/>
                <a:cs typeface="Arial" pitchFamily="34" charset="0"/>
              </a:rPr>
              <a:t>Топографическая карта – </a:t>
            </a:r>
            <a:r>
              <a:rPr lang="ru-RU" sz="2400" dirty="0">
                <a:latin typeface="Arial" pitchFamily="34" charset="0"/>
                <a:cs typeface="Arial" pitchFamily="34" charset="0"/>
              </a:rPr>
              <a:t>карта крупного масштаба, на которой с помощью специальных условных знаков подробно показаны все важнейшие для ориентирования детали небольшого участка местности (обычно не более чем 100 х 100 км). </a:t>
            </a:r>
          </a:p>
        </p:txBody>
      </p:sp>
      <p:sp>
        <p:nvSpPr>
          <p:cNvPr id="2" name="TextBox 1">
            <a:extLst>
              <a:ext uri="{FF2B5EF4-FFF2-40B4-BE49-F238E27FC236}">
                <a16:creationId xmlns:a16="http://schemas.microsoft.com/office/drawing/2014/main" id="{081A2FFE-D5EB-20F1-528A-7D429BF899B9}"/>
              </a:ext>
            </a:extLst>
          </p:cNvPr>
          <p:cNvSpPr txBox="1"/>
          <p:nvPr/>
        </p:nvSpPr>
        <p:spPr>
          <a:xfrm>
            <a:off x="323528" y="2663130"/>
            <a:ext cx="8424936" cy="2862322"/>
          </a:xfrm>
          <a:prstGeom prst="rect">
            <a:avLst/>
          </a:prstGeom>
          <a:noFill/>
        </p:spPr>
        <p:txBody>
          <a:bodyPr wrap="square" rtlCol="0">
            <a:spAutoFit/>
          </a:bodyPr>
          <a:lstStyle/>
          <a:p>
            <a:r>
              <a:rPr lang="ru-RU" sz="2000" dirty="0"/>
              <a:t>Для любого путешествующего человека, для исследователя – будь то турист, геолог, археолог, геодезист  – очень важно на маршруте иметь именно топографическую карту. По ней очень удобно проложить маршрут движения, заранее запланировать, где остановиться на обед или разбить полевой лагерь. Такая карта подскажет, как короче пройти к намеченной цели, какие могут встретиться препятствия на пути, как их обойти. </a:t>
            </a:r>
          </a:p>
          <a:p>
            <a:r>
              <a:rPr lang="ru-RU" sz="2000" dirty="0"/>
              <a:t>Карта поможет найти на маршруте интересные в научном или живописном плане – природные, культурные, исторические, </a:t>
            </a:r>
          </a:p>
          <a:p>
            <a:r>
              <a:rPr lang="ru-RU" sz="2000" dirty="0"/>
              <a:t>геологические и др. объекты</a:t>
            </a:r>
          </a:p>
        </p:txBody>
      </p:sp>
      <p:sp>
        <p:nvSpPr>
          <p:cNvPr id="8" name="TextBox 7">
            <a:extLst>
              <a:ext uri="{FF2B5EF4-FFF2-40B4-BE49-F238E27FC236}">
                <a16:creationId xmlns:a16="http://schemas.microsoft.com/office/drawing/2014/main" id="{3F08CC37-794F-D8C8-8FE8-361E803FDB08}"/>
              </a:ext>
            </a:extLst>
          </p:cNvPr>
          <p:cNvSpPr txBox="1"/>
          <p:nvPr/>
        </p:nvSpPr>
        <p:spPr>
          <a:xfrm>
            <a:off x="539552" y="5930116"/>
            <a:ext cx="8208912" cy="523220"/>
          </a:xfrm>
          <a:prstGeom prst="rect">
            <a:avLst/>
          </a:prstGeom>
          <a:noFill/>
        </p:spPr>
        <p:txBody>
          <a:bodyPr wrap="square" rtlCol="0">
            <a:spAutoFit/>
          </a:bodyPr>
          <a:lstStyle/>
          <a:p>
            <a:pPr algn="ctr"/>
            <a:r>
              <a:rPr lang="ru-RU" sz="2800" b="1" dirty="0"/>
              <a:t>Важно! Уметь сберечь карту на маршруте!</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картинка.jpg"/>
          <p:cNvPicPr>
            <a:picLocks noChangeAspect="1"/>
          </p:cNvPicPr>
          <p:nvPr/>
        </p:nvPicPr>
        <p:blipFill rotWithShape="1">
          <a:blip r:embed="rId2" cstate="print"/>
          <a:srcRect b="8000"/>
          <a:stretch/>
        </p:blipFill>
        <p:spPr>
          <a:xfrm>
            <a:off x="0" y="0"/>
            <a:ext cx="9144000" cy="6858000"/>
          </a:xfrm>
          <a:prstGeom prst="rect">
            <a:avLst/>
          </a:prstGeom>
        </p:spPr>
      </p:pic>
      <p:sp>
        <p:nvSpPr>
          <p:cNvPr id="3" name="TextBox 2"/>
          <p:cNvSpPr txBox="1"/>
          <p:nvPr/>
        </p:nvSpPr>
        <p:spPr>
          <a:xfrm>
            <a:off x="359532" y="188640"/>
            <a:ext cx="8424936" cy="5232202"/>
          </a:xfrm>
          <a:prstGeom prst="rect">
            <a:avLst/>
          </a:prstGeom>
          <a:noFill/>
        </p:spPr>
        <p:txBody>
          <a:bodyPr wrap="square" rtlCol="0">
            <a:spAutoFit/>
          </a:bodyPr>
          <a:lstStyle/>
          <a:p>
            <a:pPr algn="ctr"/>
            <a:r>
              <a:rPr lang="ru-RU" sz="3000" b="1" dirty="0">
                <a:latin typeface="Arial" pitchFamily="34" charset="0"/>
                <a:cs typeface="Arial" pitchFamily="34" charset="0"/>
              </a:rPr>
              <a:t>Области применения топографических карт</a:t>
            </a:r>
          </a:p>
          <a:p>
            <a:pPr algn="just"/>
            <a:endParaRPr lang="ru-RU" sz="1000" b="1" dirty="0">
              <a:latin typeface="Arial" pitchFamily="34" charset="0"/>
              <a:cs typeface="Arial" pitchFamily="34" charset="0"/>
            </a:endParaRPr>
          </a:p>
          <a:p>
            <a:pPr marL="342900" indent="-342900" algn="just">
              <a:buFont typeface="Arial" panose="020B0604020202020204" pitchFamily="34" charset="0"/>
              <a:buChar char="•"/>
            </a:pPr>
            <a:r>
              <a:rPr lang="ru-RU" sz="2400" dirty="0">
                <a:latin typeface="Arial" pitchFamily="34" charset="0"/>
                <a:cs typeface="Arial" pitchFamily="34" charset="0"/>
              </a:rPr>
              <a:t>необходимы в военных ведомствах для планирования стратегических учений в армейских подразделениях;</a:t>
            </a:r>
          </a:p>
          <a:p>
            <a:pPr marL="342900" indent="-342900" algn="just">
              <a:buFont typeface="Arial" panose="020B0604020202020204" pitchFamily="34" charset="0"/>
              <a:buChar char="•"/>
            </a:pPr>
            <a:r>
              <a:rPr lang="ru-RU" sz="2400" dirty="0">
                <a:latin typeface="Arial" pitchFamily="34" charset="0"/>
                <a:cs typeface="Arial" pitchFamily="34" charset="0"/>
              </a:rPr>
              <a:t>используются в строительстве для проведения геодезических или геологических работ, а также при строительстве и планировании дорожного полотна;</a:t>
            </a:r>
          </a:p>
          <a:p>
            <a:pPr marL="342900" indent="-342900" algn="just">
              <a:buFont typeface="Arial" panose="020B0604020202020204" pitchFamily="34" charset="0"/>
              <a:buChar char="•"/>
            </a:pPr>
            <a:r>
              <a:rPr lang="ru-RU" sz="2400" dirty="0">
                <a:latin typeface="Arial" pitchFamily="34" charset="0"/>
                <a:cs typeface="Arial" pitchFamily="34" charset="0"/>
              </a:rPr>
              <a:t>применяются в сельском хозяйстве при расчётах, касающихся размещения посадок и планирования ухода за ними;</a:t>
            </a:r>
          </a:p>
          <a:p>
            <a:pPr marL="342900" indent="-342900" algn="just">
              <a:buFont typeface="Arial" panose="020B0604020202020204" pitchFamily="34" charset="0"/>
              <a:buChar char="•"/>
            </a:pPr>
            <a:r>
              <a:rPr lang="ru-RU" sz="2400" dirty="0">
                <a:latin typeface="Arial" pitchFamily="34" charset="0"/>
                <a:cs typeface="Arial" pitchFamily="34" charset="0"/>
              </a:rPr>
              <a:t>необходимы при проведении поисково-спасательных операций, поэтому часто востребованы сотрудниками поисково-спасательных служб.</a:t>
            </a:r>
          </a:p>
        </p:txBody>
      </p:sp>
    </p:spTree>
    <p:extLst>
      <p:ext uri="{BB962C8B-B14F-4D97-AF65-F5344CB8AC3E}">
        <p14:creationId xmlns:p14="http://schemas.microsoft.com/office/powerpoint/2010/main" val="3168617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2" cstate="print"/>
          <a:srcRect b="8000"/>
          <a:stretch/>
        </p:blipFill>
        <p:spPr>
          <a:xfrm>
            <a:off x="0" y="188640"/>
            <a:ext cx="9144000" cy="6669360"/>
          </a:xfrm>
          <a:prstGeom prst="rect">
            <a:avLst/>
          </a:prstGeom>
        </p:spPr>
      </p:pic>
      <p:sp>
        <p:nvSpPr>
          <p:cNvPr id="5" name="TextBox 4"/>
          <p:cNvSpPr txBox="1"/>
          <p:nvPr/>
        </p:nvSpPr>
        <p:spPr>
          <a:xfrm>
            <a:off x="840160" y="846138"/>
            <a:ext cx="7463680" cy="2862322"/>
          </a:xfrm>
          <a:prstGeom prst="rect">
            <a:avLst/>
          </a:prstGeom>
          <a:noFill/>
        </p:spPr>
        <p:txBody>
          <a:bodyPr wrap="square" rtlCol="0">
            <a:spAutoFit/>
          </a:bodyPr>
          <a:lstStyle/>
          <a:p>
            <a:r>
              <a:rPr lang="ru-RU" sz="3600" b="1" dirty="0">
                <a:latin typeface="Arial" pitchFamily="34" charset="0"/>
                <a:cs typeface="Arial" pitchFamily="34" charset="0"/>
              </a:rPr>
              <a:t>Цель занятия</a:t>
            </a:r>
            <a:r>
              <a:rPr lang="ru-RU" sz="3600" dirty="0">
                <a:latin typeface="Arial" pitchFamily="34" charset="0"/>
                <a:cs typeface="Arial" pitchFamily="34" charset="0"/>
              </a:rPr>
              <a:t>: дать определение науки топографии, дать характеристику топографической карты, показать её значение для путешественников.</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2" cstate="print"/>
          <a:srcRect b="8000"/>
          <a:stretch/>
        </p:blipFill>
        <p:spPr>
          <a:xfrm>
            <a:off x="0" y="0"/>
            <a:ext cx="9144000" cy="6858000"/>
          </a:xfrm>
          <a:prstGeom prst="rect">
            <a:avLst/>
          </a:prstGeom>
        </p:spPr>
      </p:pic>
      <p:sp>
        <p:nvSpPr>
          <p:cNvPr id="5" name="TextBox 4"/>
          <p:cNvSpPr txBox="1"/>
          <p:nvPr/>
        </p:nvSpPr>
        <p:spPr>
          <a:xfrm>
            <a:off x="1107257" y="275438"/>
            <a:ext cx="6929486" cy="523220"/>
          </a:xfrm>
          <a:prstGeom prst="rect">
            <a:avLst/>
          </a:prstGeom>
          <a:noFill/>
        </p:spPr>
        <p:txBody>
          <a:bodyPr wrap="square" rtlCol="0">
            <a:spAutoFit/>
          </a:bodyPr>
          <a:lstStyle/>
          <a:p>
            <a:pPr algn="ctr"/>
            <a:r>
              <a:rPr lang="ru-RU" sz="2800" b="1" dirty="0">
                <a:latin typeface="Arial" pitchFamily="34" charset="0"/>
                <a:cs typeface="Arial" pitchFamily="34" charset="0"/>
              </a:rPr>
              <a:t>Содержание топографической карты</a:t>
            </a:r>
          </a:p>
        </p:txBody>
      </p:sp>
      <p:sp>
        <p:nvSpPr>
          <p:cNvPr id="6" name="TextBox 5">
            <a:extLst>
              <a:ext uri="{FF2B5EF4-FFF2-40B4-BE49-F238E27FC236}">
                <a16:creationId xmlns:a16="http://schemas.microsoft.com/office/drawing/2014/main" id="{7C44444B-719A-0226-7E4C-3CA6C5B5EAF8}"/>
              </a:ext>
            </a:extLst>
          </p:cNvPr>
          <p:cNvSpPr txBox="1"/>
          <p:nvPr/>
        </p:nvSpPr>
        <p:spPr>
          <a:xfrm>
            <a:off x="457200" y="980728"/>
            <a:ext cx="8229600" cy="3477875"/>
          </a:xfrm>
          <a:prstGeom prst="rect">
            <a:avLst/>
          </a:prstGeom>
          <a:noFill/>
        </p:spPr>
        <p:txBody>
          <a:bodyPr wrap="square" rtlCol="0">
            <a:spAutoFit/>
          </a:bodyPr>
          <a:lstStyle/>
          <a:p>
            <a:pPr marL="457200" indent="-457200">
              <a:buAutoNum type="arabicPeriod"/>
            </a:pPr>
            <a:r>
              <a:rPr lang="ru-RU" sz="2200" dirty="0"/>
              <a:t>Условные топографические знаки, которыми обозначены на карте местные предметы.</a:t>
            </a:r>
          </a:p>
          <a:p>
            <a:pPr marL="457200" indent="-457200">
              <a:buAutoNum type="arabicPeriod"/>
            </a:pPr>
            <a:r>
              <a:rPr lang="ru-RU" sz="2200" dirty="0"/>
              <a:t>Масштаб карты (дается в трёх видах).</a:t>
            </a:r>
          </a:p>
          <a:p>
            <a:pPr marL="457200" indent="-457200">
              <a:buAutoNum type="arabicPeriod"/>
            </a:pPr>
            <a:r>
              <a:rPr lang="ru-RU" sz="2200" dirty="0"/>
              <a:t>Карта имеет рамку.</a:t>
            </a:r>
          </a:p>
          <a:p>
            <a:pPr marL="457200" indent="-457200">
              <a:buAutoNum type="arabicPeriod"/>
            </a:pPr>
            <a:r>
              <a:rPr lang="ru-RU" sz="2200" dirty="0"/>
              <a:t>Шифр карты (номенклатура) – система цифрового и буквенного обозначения листов).</a:t>
            </a:r>
          </a:p>
          <a:p>
            <a:pPr marL="457200" indent="-457200">
              <a:buAutoNum type="arabicPeriod"/>
            </a:pPr>
            <a:r>
              <a:rPr lang="ru-RU" sz="2200" dirty="0"/>
              <a:t>Координатная сетка карты ( помогает отыскивать необходимый квадрат карты).</a:t>
            </a:r>
          </a:p>
          <a:p>
            <a:pPr marL="457200" indent="-457200">
              <a:buAutoNum type="arabicPeriod"/>
            </a:pPr>
            <a:r>
              <a:rPr lang="ru-RU" sz="2200" dirty="0"/>
              <a:t>Необходимо учитывать «возраст» карты («молодая» она или «старая»?)</a:t>
            </a:r>
          </a:p>
        </p:txBody>
      </p:sp>
      <p:sp>
        <p:nvSpPr>
          <p:cNvPr id="8" name="TextBox 7">
            <a:extLst>
              <a:ext uri="{FF2B5EF4-FFF2-40B4-BE49-F238E27FC236}">
                <a16:creationId xmlns:a16="http://schemas.microsoft.com/office/drawing/2014/main" id="{CD6BF4AC-46C6-F50A-B7D0-9475AA9CEDDB}"/>
              </a:ext>
            </a:extLst>
          </p:cNvPr>
          <p:cNvSpPr txBox="1"/>
          <p:nvPr/>
        </p:nvSpPr>
        <p:spPr>
          <a:xfrm>
            <a:off x="431660" y="4737756"/>
            <a:ext cx="4896544" cy="1754326"/>
          </a:xfrm>
          <a:prstGeom prst="rect">
            <a:avLst/>
          </a:prstGeom>
          <a:noFill/>
        </p:spPr>
        <p:txBody>
          <a:bodyPr wrap="square">
            <a:spAutoFit/>
          </a:bodyPr>
          <a:lstStyle/>
          <a:p>
            <a:r>
              <a:rPr lang="ru-RU" b="1" dirty="0"/>
              <a:t>Федеральное государственное бюджетное учреждение «Федеральный научно-технический центр геодезии, картографии и инфраструктуры пространственных данных» (ФГБУ «Центр геодезии, картографии и ИПД») создано 19 февраля 2013 г.</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2" cstate="print"/>
          <a:srcRect t="2" b="31339"/>
          <a:stretch/>
        </p:blipFill>
        <p:spPr>
          <a:xfrm>
            <a:off x="0" y="0"/>
            <a:ext cx="9144000" cy="6858000"/>
          </a:xfrm>
          <a:prstGeom prst="rect">
            <a:avLst/>
          </a:prstGeom>
        </p:spPr>
      </p:pic>
      <p:sp>
        <p:nvSpPr>
          <p:cNvPr id="5" name="TextBox 4"/>
          <p:cNvSpPr txBox="1"/>
          <p:nvPr/>
        </p:nvSpPr>
        <p:spPr>
          <a:xfrm>
            <a:off x="457200" y="980728"/>
            <a:ext cx="8229600" cy="3170099"/>
          </a:xfrm>
          <a:prstGeom prst="rect">
            <a:avLst/>
          </a:prstGeom>
          <a:noFill/>
        </p:spPr>
        <p:txBody>
          <a:bodyPr wrap="square" rtlCol="0">
            <a:spAutoFit/>
          </a:bodyPr>
          <a:lstStyle/>
          <a:p>
            <a:r>
              <a:rPr lang="ru-RU" sz="2400" dirty="0">
                <a:latin typeface="Arial" pitchFamily="34" charset="0"/>
                <a:cs typeface="Arial" pitchFamily="34" charset="0"/>
              </a:rPr>
              <a:t>При работе с </a:t>
            </a:r>
            <a:r>
              <a:rPr lang="ru-RU" sz="2400" dirty="0" err="1">
                <a:latin typeface="Arial" pitchFamily="34" charset="0"/>
                <a:cs typeface="Arial" pitchFamily="34" charset="0"/>
              </a:rPr>
              <a:t>топокартой</a:t>
            </a:r>
            <a:r>
              <a:rPr lang="ru-RU" sz="2400" dirty="0">
                <a:latin typeface="Arial" pitchFamily="34" charset="0"/>
                <a:cs typeface="Arial" pitchFamily="34" charset="0"/>
              </a:rPr>
              <a:t> прежде всего необходимо знать её масштаб.</a:t>
            </a:r>
          </a:p>
          <a:p>
            <a:pPr algn="ctr"/>
            <a:endParaRPr lang="ru-RU" sz="2400" dirty="0">
              <a:latin typeface="Arial" pitchFamily="34" charset="0"/>
              <a:cs typeface="Arial" pitchFamily="34" charset="0"/>
            </a:endParaRPr>
          </a:p>
          <a:p>
            <a:pPr algn="ctr"/>
            <a:endParaRPr lang="ru-RU" sz="2400" dirty="0">
              <a:latin typeface="Arial" pitchFamily="34" charset="0"/>
              <a:cs typeface="Arial" pitchFamily="34" charset="0"/>
            </a:endParaRPr>
          </a:p>
          <a:p>
            <a:pPr algn="ctr"/>
            <a:endParaRPr lang="ru-RU" sz="2400" dirty="0">
              <a:latin typeface="Arial" pitchFamily="34" charset="0"/>
              <a:cs typeface="Arial" pitchFamily="34" charset="0"/>
            </a:endParaRPr>
          </a:p>
          <a:p>
            <a:pPr algn="ctr"/>
            <a:r>
              <a:rPr lang="ru-RU" sz="4000" b="1" dirty="0">
                <a:latin typeface="Arial" pitchFamily="34" charset="0"/>
                <a:cs typeface="Arial" pitchFamily="34" charset="0"/>
              </a:rPr>
              <a:t>Масштаб – </a:t>
            </a:r>
            <a:r>
              <a:rPr lang="ru-RU" sz="4000" dirty="0">
                <a:latin typeface="Arial" pitchFamily="34" charset="0"/>
                <a:cs typeface="Arial" pitchFamily="34" charset="0"/>
              </a:rPr>
              <a:t>величина (степень) уменьшения местности на карте.</a:t>
            </a:r>
          </a:p>
        </p:txBody>
      </p:sp>
    </p:spTree>
    <p:extLst>
      <p:ext uri="{BB962C8B-B14F-4D97-AF65-F5344CB8AC3E}">
        <p14:creationId xmlns:p14="http://schemas.microsoft.com/office/powerpoint/2010/main" val="1633653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2" cstate="print"/>
          <a:srcRect t="2" b="31339"/>
          <a:stretch/>
        </p:blipFill>
        <p:spPr>
          <a:xfrm>
            <a:off x="179512" y="0"/>
            <a:ext cx="9144000" cy="6858000"/>
          </a:xfrm>
          <a:prstGeom prst="rect">
            <a:avLst/>
          </a:prstGeom>
        </p:spPr>
      </p:pic>
      <p:pic>
        <p:nvPicPr>
          <p:cNvPr id="6" name="Рисунок 5">
            <a:extLst>
              <a:ext uri="{FF2B5EF4-FFF2-40B4-BE49-F238E27FC236}">
                <a16:creationId xmlns:a16="http://schemas.microsoft.com/office/drawing/2014/main" id="{ACADD661-5D3C-B0D5-4C2E-3F683DEE781B}"/>
              </a:ext>
            </a:extLst>
          </p:cNvPr>
          <p:cNvPicPr>
            <a:picLocks noChangeAspect="1"/>
          </p:cNvPicPr>
          <p:nvPr/>
        </p:nvPicPr>
        <p:blipFill>
          <a:blip r:embed="rId3"/>
          <a:stretch>
            <a:fillRect/>
          </a:stretch>
        </p:blipFill>
        <p:spPr>
          <a:xfrm>
            <a:off x="544906" y="1345998"/>
            <a:ext cx="8413209" cy="3487214"/>
          </a:xfrm>
          <a:prstGeom prst="rect">
            <a:avLst/>
          </a:prstGeom>
        </p:spPr>
      </p:pic>
      <p:pic>
        <p:nvPicPr>
          <p:cNvPr id="7" name="Рисунок 6">
            <a:extLst>
              <a:ext uri="{FF2B5EF4-FFF2-40B4-BE49-F238E27FC236}">
                <a16:creationId xmlns:a16="http://schemas.microsoft.com/office/drawing/2014/main" id="{8190D1C1-B426-55C2-5A7A-6C5DAD024E2D}"/>
              </a:ext>
            </a:extLst>
          </p:cNvPr>
          <p:cNvPicPr>
            <a:picLocks noChangeAspect="1"/>
          </p:cNvPicPr>
          <p:nvPr/>
        </p:nvPicPr>
        <p:blipFill>
          <a:blip r:embed="rId4"/>
          <a:stretch>
            <a:fillRect/>
          </a:stretch>
        </p:blipFill>
        <p:spPr>
          <a:xfrm>
            <a:off x="636355" y="280336"/>
            <a:ext cx="8230313" cy="1030313"/>
          </a:xfrm>
          <a:prstGeom prst="rect">
            <a:avLst/>
          </a:prstGeom>
        </p:spPr>
      </p:pic>
      <p:pic>
        <p:nvPicPr>
          <p:cNvPr id="8" name="Рисунок 7">
            <a:extLst>
              <a:ext uri="{FF2B5EF4-FFF2-40B4-BE49-F238E27FC236}">
                <a16:creationId xmlns:a16="http://schemas.microsoft.com/office/drawing/2014/main" id="{53205AC6-5659-8AC9-C2B8-68A9A94581BF}"/>
              </a:ext>
            </a:extLst>
          </p:cNvPr>
          <p:cNvPicPr>
            <a:picLocks noChangeAspect="1"/>
          </p:cNvPicPr>
          <p:nvPr/>
        </p:nvPicPr>
        <p:blipFill>
          <a:blip r:embed="rId5"/>
          <a:stretch>
            <a:fillRect/>
          </a:stretch>
        </p:blipFill>
        <p:spPr>
          <a:xfrm>
            <a:off x="488770" y="4906907"/>
            <a:ext cx="2591025" cy="847417"/>
          </a:xfrm>
          <a:prstGeom prst="rect">
            <a:avLst/>
          </a:prstGeom>
        </p:spPr>
      </p:pic>
      <p:pic>
        <p:nvPicPr>
          <p:cNvPr id="9" name="Рисунок 8">
            <a:extLst>
              <a:ext uri="{FF2B5EF4-FFF2-40B4-BE49-F238E27FC236}">
                <a16:creationId xmlns:a16="http://schemas.microsoft.com/office/drawing/2014/main" id="{9861A101-4A39-DAEC-A328-942E49372BE7}"/>
              </a:ext>
            </a:extLst>
          </p:cNvPr>
          <p:cNvPicPr>
            <a:picLocks noChangeAspect="1"/>
          </p:cNvPicPr>
          <p:nvPr/>
        </p:nvPicPr>
        <p:blipFill>
          <a:blip r:embed="rId6"/>
          <a:stretch>
            <a:fillRect/>
          </a:stretch>
        </p:blipFill>
        <p:spPr>
          <a:xfrm>
            <a:off x="3686169" y="4906907"/>
            <a:ext cx="2444708" cy="847417"/>
          </a:xfrm>
          <a:prstGeom prst="rect">
            <a:avLst/>
          </a:prstGeom>
        </p:spPr>
      </p:pic>
      <p:pic>
        <p:nvPicPr>
          <p:cNvPr id="10" name="Рисунок 9">
            <a:extLst>
              <a:ext uri="{FF2B5EF4-FFF2-40B4-BE49-F238E27FC236}">
                <a16:creationId xmlns:a16="http://schemas.microsoft.com/office/drawing/2014/main" id="{7AB1020F-7214-5715-0F30-723DB7659F25}"/>
              </a:ext>
            </a:extLst>
          </p:cNvPr>
          <p:cNvPicPr>
            <a:picLocks noChangeAspect="1"/>
          </p:cNvPicPr>
          <p:nvPr/>
        </p:nvPicPr>
        <p:blipFill>
          <a:blip r:embed="rId7"/>
          <a:stretch>
            <a:fillRect/>
          </a:stretch>
        </p:blipFill>
        <p:spPr>
          <a:xfrm>
            <a:off x="971600" y="4419185"/>
            <a:ext cx="207282" cy="487722"/>
          </a:xfrm>
          <a:prstGeom prst="rect">
            <a:avLst/>
          </a:prstGeom>
        </p:spPr>
      </p:pic>
      <p:pic>
        <p:nvPicPr>
          <p:cNvPr id="11" name="Рисунок 10">
            <a:extLst>
              <a:ext uri="{FF2B5EF4-FFF2-40B4-BE49-F238E27FC236}">
                <a16:creationId xmlns:a16="http://schemas.microsoft.com/office/drawing/2014/main" id="{E3C07726-0389-A142-AE6B-4A63A664A54F}"/>
              </a:ext>
            </a:extLst>
          </p:cNvPr>
          <p:cNvPicPr>
            <a:picLocks noChangeAspect="1"/>
          </p:cNvPicPr>
          <p:nvPr/>
        </p:nvPicPr>
        <p:blipFill>
          <a:blip r:embed="rId8"/>
          <a:stretch>
            <a:fillRect/>
          </a:stretch>
        </p:blipFill>
        <p:spPr>
          <a:xfrm>
            <a:off x="2856218" y="4382069"/>
            <a:ext cx="1896020" cy="451143"/>
          </a:xfrm>
          <a:prstGeom prst="rect">
            <a:avLst/>
          </a:prstGeom>
        </p:spPr>
      </p:pic>
    </p:spTree>
    <p:extLst>
      <p:ext uri="{BB962C8B-B14F-4D97-AF65-F5344CB8AC3E}">
        <p14:creationId xmlns:p14="http://schemas.microsoft.com/office/powerpoint/2010/main" val="4274987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2" cstate="print"/>
          <a:srcRect t="2" b="31339"/>
          <a:stretch/>
        </p:blipFill>
        <p:spPr>
          <a:xfrm>
            <a:off x="26609" y="0"/>
            <a:ext cx="9144000" cy="6858000"/>
          </a:xfrm>
          <a:prstGeom prst="rect">
            <a:avLst/>
          </a:prstGeom>
        </p:spPr>
      </p:pic>
      <p:sp>
        <p:nvSpPr>
          <p:cNvPr id="5" name="TextBox 4"/>
          <p:cNvSpPr txBox="1"/>
          <p:nvPr/>
        </p:nvSpPr>
        <p:spPr>
          <a:xfrm>
            <a:off x="410685" y="619702"/>
            <a:ext cx="8229600" cy="523220"/>
          </a:xfrm>
          <a:prstGeom prst="rect">
            <a:avLst/>
          </a:prstGeom>
          <a:noFill/>
        </p:spPr>
        <p:txBody>
          <a:bodyPr wrap="square" rtlCol="0">
            <a:spAutoFit/>
          </a:bodyPr>
          <a:lstStyle/>
          <a:p>
            <a:pPr algn="ctr"/>
            <a:r>
              <a:rPr lang="ru-RU" sz="2800" b="1" dirty="0">
                <a:latin typeface="Arial" pitchFamily="34" charset="0"/>
                <a:cs typeface="Arial" pitchFamily="34" charset="0"/>
              </a:rPr>
              <a:t>Масштаб</a:t>
            </a:r>
            <a:endParaRPr lang="ru-RU" sz="2800" dirty="0">
              <a:latin typeface="Arial" pitchFamily="34" charset="0"/>
              <a:cs typeface="Arial" pitchFamily="34" charset="0"/>
            </a:endParaRPr>
          </a:p>
        </p:txBody>
      </p:sp>
      <p:sp>
        <p:nvSpPr>
          <p:cNvPr id="6" name="TextBox 5">
            <a:extLst>
              <a:ext uri="{FF2B5EF4-FFF2-40B4-BE49-F238E27FC236}">
                <a16:creationId xmlns:a16="http://schemas.microsoft.com/office/drawing/2014/main" id="{7B99B9CF-72B2-ADFF-6F02-813E2E46856F}"/>
              </a:ext>
            </a:extLst>
          </p:cNvPr>
          <p:cNvSpPr txBox="1"/>
          <p:nvPr/>
        </p:nvSpPr>
        <p:spPr>
          <a:xfrm>
            <a:off x="371500" y="1703567"/>
            <a:ext cx="8375848" cy="1569660"/>
          </a:xfrm>
          <a:prstGeom prst="rect">
            <a:avLst/>
          </a:prstGeom>
          <a:noFill/>
        </p:spPr>
        <p:txBody>
          <a:bodyPr wrap="square" rtlCol="0">
            <a:spAutoFit/>
          </a:bodyPr>
          <a:lstStyle/>
          <a:p>
            <a:r>
              <a:rPr lang="ru-RU" sz="2400" b="1" dirty="0"/>
              <a:t>Численный</a:t>
            </a:r>
            <a:r>
              <a:rPr lang="ru-RU" sz="2400" dirty="0"/>
              <a:t> – выражается в виде дроби или отношения двух чисел. В числителе всегда единица, в знаменателе – число, которое показывает, во сколько раз уменьшено изображение местности на этой карте.</a:t>
            </a:r>
          </a:p>
        </p:txBody>
      </p:sp>
      <p:sp>
        <p:nvSpPr>
          <p:cNvPr id="7" name="TextBox 6">
            <a:extLst>
              <a:ext uri="{FF2B5EF4-FFF2-40B4-BE49-F238E27FC236}">
                <a16:creationId xmlns:a16="http://schemas.microsoft.com/office/drawing/2014/main" id="{F84A4823-F3AA-BAA1-8BF7-AF77F5704DB1}"/>
              </a:ext>
            </a:extLst>
          </p:cNvPr>
          <p:cNvSpPr txBox="1"/>
          <p:nvPr/>
        </p:nvSpPr>
        <p:spPr>
          <a:xfrm>
            <a:off x="1031032" y="3645024"/>
            <a:ext cx="7056784" cy="1569660"/>
          </a:xfrm>
          <a:prstGeom prst="rect">
            <a:avLst/>
          </a:prstGeom>
          <a:noFill/>
        </p:spPr>
        <p:txBody>
          <a:bodyPr wrap="square" rtlCol="0">
            <a:spAutoFit/>
          </a:bodyPr>
          <a:lstStyle/>
          <a:p>
            <a:r>
              <a:rPr lang="ru-RU" sz="4800" dirty="0"/>
              <a:t>         1</a:t>
            </a:r>
          </a:p>
          <a:p>
            <a:r>
              <a:rPr lang="ru-RU" sz="4800" dirty="0"/>
              <a:t>    100000    или   1:100000</a:t>
            </a:r>
          </a:p>
        </p:txBody>
      </p:sp>
      <p:cxnSp>
        <p:nvCxnSpPr>
          <p:cNvPr id="9" name="Прямая соединительная линия 8">
            <a:extLst>
              <a:ext uri="{FF2B5EF4-FFF2-40B4-BE49-F238E27FC236}">
                <a16:creationId xmlns:a16="http://schemas.microsoft.com/office/drawing/2014/main" id="{E38981B4-DE55-A388-327D-040C6E8BABAB}"/>
              </a:ext>
            </a:extLst>
          </p:cNvPr>
          <p:cNvCxnSpPr>
            <a:cxnSpLocks/>
          </p:cNvCxnSpPr>
          <p:nvPr/>
        </p:nvCxnSpPr>
        <p:spPr>
          <a:xfrm>
            <a:off x="1691680" y="4437112"/>
            <a:ext cx="1800200"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81858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2" cstate="print"/>
          <a:srcRect b="7291"/>
          <a:stretch/>
        </p:blipFill>
        <p:spPr>
          <a:xfrm>
            <a:off x="0" y="0"/>
            <a:ext cx="9144000" cy="6858000"/>
          </a:xfrm>
          <a:prstGeom prst="rect">
            <a:avLst/>
          </a:prstGeom>
        </p:spPr>
      </p:pic>
      <p:sp>
        <p:nvSpPr>
          <p:cNvPr id="5" name="TextBox 4"/>
          <p:cNvSpPr txBox="1"/>
          <p:nvPr/>
        </p:nvSpPr>
        <p:spPr>
          <a:xfrm>
            <a:off x="446081" y="458404"/>
            <a:ext cx="8229600" cy="1015663"/>
          </a:xfrm>
          <a:prstGeom prst="rect">
            <a:avLst/>
          </a:prstGeom>
          <a:noFill/>
        </p:spPr>
        <p:txBody>
          <a:bodyPr wrap="square" rtlCol="0">
            <a:spAutoFit/>
          </a:bodyPr>
          <a:lstStyle/>
          <a:p>
            <a:pPr algn="ctr"/>
            <a:r>
              <a:rPr lang="ru-RU" sz="2800" b="1" dirty="0">
                <a:latin typeface="Arial" pitchFamily="34" charset="0"/>
                <a:cs typeface="Arial" pitchFamily="34" charset="0"/>
              </a:rPr>
              <a:t>Масштаб</a:t>
            </a:r>
            <a:r>
              <a:rPr lang="ru-RU" sz="3200" b="1" dirty="0">
                <a:latin typeface="Arial" pitchFamily="34" charset="0"/>
                <a:cs typeface="Arial" pitchFamily="34" charset="0"/>
              </a:rPr>
              <a:t> </a:t>
            </a:r>
          </a:p>
          <a:p>
            <a:pPr algn="ctr"/>
            <a:endParaRPr lang="ru-RU" sz="2800" dirty="0">
              <a:latin typeface="Arial" pitchFamily="34" charset="0"/>
              <a:cs typeface="Arial" pitchFamily="34" charset="0"/>
            </a:endParaRPr>
          </a:p>
        </p:txBody>
      </p:sp>
      <p:sp>
        <p:nvSpPr>
          <p:cNvPr id="6" name="TextBox 5">
            <a:extLst>
              <a:ext uri="{FF2B5EF4-FFF2-40B4-BE49-F238E27FC236}">
                <a16:creationId xmlns:a16="http://schemas.microsoft.com/office/drawing/2014/main" id="{7B99B9CF-72B2-ADFF-6F02-813E2E46856F}"/>
              </a:ext>
            </a:extLst>
          </p:cNvPr>
          <p:cNvSpPr txBox="1"/>
          <p:nvPr/>
        </p:nvSpPr>
        <p:spPr>
          <a:xfrm>
            <a:off x="426756" y="1407247"/>
            <a:ext cx="8375848" cy="2554545"/>
          </a:xfrm>
          <a:prstGeom prst="rect">
            <a:avLst/>
          </a:prstGeom>
          <a:noFill/>
        </p:spPr>
        <p:txBody>
          <a:bodyPr wrap="square" rtlCol="0">
            <a:spAutoFit/>
          </a:bodyPr>
          <a:lstStyle/>
          <a:p>
            <a:r>
              <a:rPr lang="ru-RU" sz="2400" b="1" dirty="0"/>
              <a:t>Словесный (натуральный)</a:t>
            </a:r>
            <a:r>
              <a:rPr lang="ru-RU" sz="2400" dirty="0"/>
              <a:t>  </a:t>
            </a:r>
            <a:r>
              <a:rPr lang="ru-RU" sz="2400" b="1" dirty="0"/>
              <a:t>или Именованный </a:t>
            </a:r>
            <a:r>
              <a:rPr lang="ru-RU" sz="2400" dirty="0"/>
              <a:t>– выражается словами: </a:t>
            </a:r>
          </a:p>
          <a:p>
            <a:endParaRPr lang="ru-RU" sz="2400" dirty="0"/>
          </a:p>
          <a:p>
            <a:endParaRPr lang="ru-RU" sz="2400" dirty="0"/>
          </a:p>
          <a:p>
            <a:pPr algn="ctr"/>
            <a:r>
              <a:rPr lang="ru-RU" sz="3200" b="1" dirty="0"/>
              <a:t>в 1 см карты содержится 100 тысяч м местности</a:t>
            </a:r>
            <a:endParaRPr lang="ru-RU" sz="2400" dirty="0"/>
          </a:p>
        </p:txBody>
      </p:sp>
    </p:spTree>
    <p:extLst>
      <p:ext uri="{BB962C8B-B14F-4D97-AF65-F5344CB8AC3E}">
        <p14:creationId xmlns:p14="http://schemas.microsoft.com/office/powerpoint/2010/main" val="107749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3" cstate="print"/>
          <a:srcRect b="7291"/>
          <a:stretch/>
        </p:blipFill>
        <p:spPr>
          <a:xfrm>
            <a:off x="0" y="0"/>
            <a:ext cx="9144000" cy="6858000"/>
          </a:xfrm>
          <a:prstGeom prst="rect">
            <a:avLst/>
          </a:prstGeom>
        </p:spPr>
      </p:pic>
      <p:sp>
        <p:nvSpPr>
          <p:cNvPr id="5" name="TextBox 4"/>
          <p:cNvSpPr txBox="1"/>
          <p:nvPr/>
        </p:nvSpPr>
        <p:spPr>
          <a:xfrm>
            <a:off x="444624" y="224005"/>
            <a:ext cx="8229600" cy="1015663"/>
          </a:xfrm>
          <a:prstGeom prst="rect">
            <a:avLst/>
          </a:prstGeom>
          <a:noFill/>
        </p:spPr>
        <p:txBody>
          <a:bodyPr wrap="square" rtlCol="0">
            <a:spAutoFit/>
          </a:bodyPr>
          <a:lstStyle/>
          <a:p>
            <a:pPr algn="ctr"/>
            <a:r>
              <a:rPr lang="ru-RU" sz="2800" b="1" dirty="0">
                <a:latin typeface="Arial" pitchFamily="34" charset="0"/>
                <a:cs typeface="Arial" pitchFamily="34" charset="0"/>
              </a:rPr>
              <a:t>Масштаб</a:t>
            </a:r>
            <a:r>
              <a:rPr lang="ru-RU" sz="3200" b="1" dirty="0">
                <a:latin typeface="Arial" pitchFamily="34" charset="0"/>
                <a:cs typeface="Arial" pitchFamily="34" charset="0"/>
              </a:rPr>
              <a:t> </a:t>
            </a:r>
          </a:p>
          <a:p>
            <a:pPr algn="ctr"/>
            <a:endParaRPr lang="ru-RU" sz="2800" dirty="0">
              <a:latin typeface="Arial" pitchFamily="34" charset="0"/>
              <a:cs typeface="Arial" pitchFamily="34" charset="0"/>
            </a:endParaRPr>
          </a:p>
        </p:txBody>
      </p:sp>
      <p:sp>
        <p:nvSpPr>
          <p:cNvPr id="6" name="TextBox 5">
            <a:extLst>
              <a:ext uri="{FF2B5EF4-FFF2-40B4-BE49-F238E27FC236}">
                <a16:creationId xmlns:a16="http://schemas.microsoft.com/office/drawing/2014/main" id="{7B99B9CF-72B2-ADFF-6F02-813E2E46856F}"/>
              </a:ext>
            </a:extLst>
          </p:cNvPr>
          <p:cNvSpPr txBox="1"/>
          <p:nvPr/>
        </p:nvSpPr>
        <p:spPr>
          <a:xfrm>
            <a:off x="426756" y="1407247"/>
            <a:ext cx="8375848" cy="2677656"/>
          </a:xfrm>
          <a:prstGeom prst="rect">
            <a:avLst/>
          </a:prstGeom>
          <a:noFill/>
        </p:spPr>
        <p:txBody>
          <a:bodyPr wrap="square" rtlCol="0">
            <a:spAutoFit/>
          </a:bodyPr>
          <a:lstStyle/>
          <a:p>
            <a:r>
              <a:rPr lang="ru-RU" sz="2400" b="1" dirty="0"/>
              <a:t>Линейный (графический) – </a:t>
            </a:r>
            <a:r>
              <a:rPr lang="ru-RU" sz="2400" dirty="0"/>
              <a:t>представляет собой прямую линию, разделенную на несколько отрезков. </a:t>
            </a:r>
          </a:p>
          <a:p>
            <a:endParaRPr lang="ru-RU" sz="2400" dirty="0"/>
          </a:p>
          <a:p>
            <a:r>
              <a:rPr lang="ru-RU" sz="2400" dirty="0"/>
              <a:t>Позволяет определить по карте расстояния по прямой между любыми точками маршрута даже тогда, когда у вас под рукой нет никаких измерительных инструментов.</a:t>
            </a:r>
          </a:p>
          <a:p>
            <a:endParaRPr lang="ru-RU" sz="2400" dirty="0"/>
          </a:p>
        </p:txBody>
      </p:sp>
      <p:pic>
        <p:nvPicPr>
          <p:cNvPr id="8" name="Рисунок 7">
            <a:extLst>
              <a:ext uri="{FF2B5EF4-FFF2-40B4-BE49-F238E27FC236}">
                <a16:creationId xmlns:a16="http://schemas.microsoft.com/office/drawing/2014/main" id="{D01035ED-B928-4FDF-1AE7-EECC565620A9}"/>
              </a:ext>
            </a:extLst>
          </p:cNvPr>
          <p:cNvPicPr>
            <a:picLocks noChangeAspect="1"/>
          </p:cNvPicPr>
          <p:nvPr/>
        </p:nvPicPr>
        <p:blipFill rotWithShape="1">
          <a:blip r:embed="rId4"/>
          <a:srcRect t="47921" b="25413"/>
          <a:stretch/>
        </p:blipFill>
        <p:spPr>
          <a:xfrm>
            <a:off x="611560" y="4222793"/>
            <a:ext cx="7769180" cy="1726487"/>
          </a:xfrm>
          <a:prstGeom prst="rect">
            <a:avLst/>
          </a:prstGeom>
          <a:ln>
            <a:solidFill>
              <a:schemeClr val="bg2">
                <a:lumMod val="25000"/>
              </a:schemeClr>
            </a:solidFill>
          </a:ln>
        </p:spPr>
      </p:pic>
    </p:spTree>
    <p:extLst>
      <p:ext uri="{BB962C8B-B14F-4D97-AF65-F5344CB8AC3E}">
        <p14:creationId xmlns:p14="http://schemas.microsoft.com/office/powerpoint/2010/main" val="555542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2" cstate="print"/>
          <a:srcRect b="27394"/>
          <a:stretch/>
        </p:blipFill>
        <p:spPr>
          <a:xfrm>
            <a:off x="0" y="0"/>
            <a:ext cx="9144000" cy="6858000"/>
          </a:xfrm>
          <a:prstGeom prst="rect">
            <a:avLst/>
          </a:prstGeom>
        </p:spPr>
      </p:pic>
      <p:sp>
        <p:nvSpPr>
          <p:cNvPr id="11" name="TextBox 10">
            <a:extLst>
              <a:ext uri="{FF2B5EF4-FFF2-40B4-BE49-F238E27FC236}">
                <a16:creationId xmlns:a16="http://schemas.microsoft.com/office/drawing/2014/main" id="{E01608C6-BDC9-5F96-24C5-CC7EC466623A}"/>
              </a:ext>
            </a:extLst>
          </p:cNvPr>
          <p:cNvSpPr txBox="1"/>
          <p:nvPr/>
        </p:nvSpPr>
        <p:spPr>
          <a:xfrm>
            <a:off x="323528" y="188640"/>
            <a:ext cx="8496944" cy="5755422"/>
          </a:xfrm>
          <a:prstGeom prst="rect">
            <a:avLst/>
          </a:prstGeom>
          <a:noFill/>
        </p:spPr>
        <p:txBody>
          <a:bodyPr wrap="square">
            <a:spAutoFit/>
          </a:bodyPr>
          <a:lstStyle/>
          <a:p>
            <a:r>
              <a:rPr lang="ru-RU" sz="2400" b="1" dirty="0"/>
              <a:t>Запомните правило: </a:t>
            </a:r>
            <a:r>
              <a:rPr lang="ru-RU" sz="2400" dirty="0"/>
              <a:t>если в правой части отношения зачеркнуть два последних нуля, то оставшееся число покажет, сколько метров на местности соответствует 1 см на карте, т. е. величину масштаба, </a:t>
            </a:r>
            <a:r>
              <a:rPr lang="ru-RU" sz="3200" dirty="0"/>
              <a:t>1:200 000  (в 1 см 2000 м).</a:t>
            </a:r>
          </a:p>
          <a:p>
            <a:endParaRPr lang="ru-RU" sz="2400" dirty="0"/>
          </a:p>
          <a:p>
            <a:r>
              <a:rPr lang="ru-RU" sz="2400" b="1" dirty="0"/>
              <a:t>При сравнении нескольких масштабов более крупным будет тот, у которого число в правой части отношения меньше. </a:t>
            </a:r>
            <a:r>
              <a:rPr lang="ru-RU" sz="2400" dirty="0"/>
              <a:t>Допустим, что на один и тот же участок местности имеются карты масштабов 1:25000, 1:50000 и 1:100000. Из них масштаб 1:25000 будет самым крупным, а масштаб 1:100 000 – самым мелким.</a:t>
            </a:r>
          </a:p>
          <a:p>
            <a:r>
              <a:rPr lang="ru-RU" sz="2400" dirty="0"/>
              <a:t>Чем крупнее масштаб карты, тем подробнее на ней изображена местность. С уменьшением масштаба карты уменьшается и количество наносимых на нее деталей местности.</a:t>
            </a:r>
          </a:p>
        </p:txBody>
      </p:sp>
      <p:cxnSp>
        <p:nvCxnSpPr>
          <p:cNvPr id="14" name="Прямая соединительная линия 13">
            <a:extLst>
              <a:ext uri="{FF2B5EF4-FFF2-40B4-BE49-F238E27FC236}">
                <a16:creationId xmlns:a16="http://schemas.microsoft.com/office/drawing/2014/main" id="{E1EC1A6C-28CD-08F3-8A52-4F57882203AC}"/>
              </a:ext>
            </a:extLst>
          </p:cNvPr>
          <p:cNvCxnSpPr>
            <a:cxnSpLocks/>
          </p:cNvCxnSpPr>
          <p:nvPr/>
        </p:nvCxnSpPr>
        <p:spPr>
          <a:xfrm flipH="1">
            <a:off x="4400841" y="1577039"/>
            <a:ext cx="432048"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99089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2" cstate="print"/>
          <a:srcRect b="27394"/>
          <a:stretch/>
        </p:blipFill>
        <p:spPr>
          <a:xfrm>
            <a:off x="0" y="0"/>
            <a:ext cx="9144000" cy="6858000"/>
          </a:xfrm>
          <a:prstGeom prst="rect">
            <a:avLst/>
          </a:prstGeom>
        </p:spPr>
      </p:pic>
      <p:sp>
        <p:nvSpPr>
          <p:cNvPr id="11" name="TextBox 10">
            <a:extLst>
              <a:ext uri="{FF2B5EF4-FFF2-40B4-BE49-F238E27FC236}">
                <a16:creationId xmlns:a16="http://schemas.microsoft.com/office/drawing/2014/main" id="{E01608C6-BDC9-5F96-24C5-CC7EC466623A}"/>
              </a:ext>
            </a:extLst>
          </p:cNvPr>
          <p:cNvSpPr txBox="1"/>
          <p:nvPr/>
        </p:nvSpPr>
        <p:spPr>
          <a:xfrm>
            <a:off x="323528" y="188640"/>
            <a:ext cx="8496944" cy="6678751"/>
          </a:xfrm>
          <a:prstGeom prst="rect">
            <a:avLst/>
          </a:prstGeom>
          <a:noFill/>
        </p:spPr>
        <p:txBody>
          <a:bodyPr wrap="square">
            <a:spAutoFit/>
          </a:bodyPr>
          <a:lstStyle/>
          <a:p>
            <a:pPr algn="ctr"/>
            <a:r>
              <a:rPr lang="ru-RU" sz="4400" b="1" dirty="0"/>
              <a:t>Домашнее задание</a:t>
            </a:r>
            <a:endParaRPr lang="ru-RU" sz="4400" dirty="0"/>
          </a:p>
          <a:p>
            <a:endParaRPr lang="ru-RU" sz="2400" dirty="0"/>
          </a:p>
          <a:p>
            <a:pPr marL="457200" indent="-457200">
              <a:buAutoNum type="arabicPeriod"/>
            </a:pPr>
            <a:r>
              <a:rPr lang="ru-RU" sz="2400" dirty="0"/>
              <a:t>Какой из двух данных масштабов крупнее?</a:t>
            </a:r>
          </a:p>
          <a:p>
            <a:r>
              <a:rPr lang="ru-RU" sz="2400" dirty="0"/>
              <a:t>	1:10 000 или 1: 1 000 000?</a:t>
            </a:r>
          </a:p>
          <a:p>
            <a:pPr marL="457200" indent="-457200">
              <a:buAutoNum type="arabicPeriod"/>
            </a:pPr>
            <a:r>
              <a:rPr lang="ru-RU" sz="2400" dirty="0"/>
              <a:t>Преобразуй численные масштабы в натуральный вид:</a:t>
            </a:r>
          </a:p>
          <a:p>
            <a:r>
              <a:rPr lang="ru-RU" sz="2400" dirty="0"/>
              <a:t>	а) 1:50 000; б) 1:200 000; в) 1:1 000 000.</a:t>
            </a:r>
          </a:p>
          <a:p>
            <a:pPr marL="457200" indent="-457200">
              <a:buAutoNum type="arabicPeriod"/>
            </a:pPr>
            <a:r>
              <a:rPr lang="ru-RU" sz="2400" dirty="0"/>
              <a:t>Расстояние между двумя точками на карте пятидесятитысячного масштаба равно 12,6 см. Вычисли расстояние между этими точками на местности.</a:t>
            </a:r>
          </a:p>
          <a:p>
            <a:pPr marL="457200" indent="-457200">
              <a:buAutoNum type="arabicPeriod"/>
            </a:pPr>
            <a:r>
              <a:rPr lang="ru-RU" sz="2400" dirty="0"/>
              <a:t>То же – на стотысячной карте при расстоянии между точками равном 7,8 см.</a:t>
            </a:r>
          </a:p>
          <a:p>
            <a:pPr marL="457200" indent="-457200">
              <a:buAutoNum type="arabicPeriod"/>
            </a:pPr>
            <a:r>
              <a:rPr lang="ru-RU" sz="2400" dirty="0"/>
              <a:t>На местности от пункта А до пункта Б – 5,5 км. Какую длину будет иметь это расстояние на карте:</a:t>
            </a:r>
          </a:p>
          <a:p>
            <a:r>
              <a:rPr lang="ru-RU" sz="2400" dirty="0"/>
              <a:t>	а) масштаба 1:25 000?</a:t>
            </a:r>
          </a:p>
          <a:p>
            <a:r>
              <a:rPr lang="ru-RU" sz="2400" dirty="0"/>
              <a:t>	б) масштаба 1:50 000?</a:t>
            </a:r>
          </a:p>
          <a:p>
            <a:pPr marL="457200" indent="-457200">
              <a:buAutoNum type="arabicPeriod"/>
            </a:pPr>
            <a:endParaRPr lang="ru-RU" sz="2400" dirty="0"/>
          </a:p>
          <a:p>
            <a:endParaRPr lang="ru-RU" sz="2400" dirty="0"/>
          </a:p>
        </p:txBody>
      </p:sp>
    </p:spTree>
    <p:extLst>
      <p:ext uri="{BB962C8B-B14F-4D97-AF65-F5344CB8AC3E}">
        <p14:creationId xmlns:p14="http://schemas.microsoft.com/office/powerpoint/2010/main" val="1983630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Содержимое 5" descr="Репа.jpg"/>
          <p:cNvPicPr>
            <a:picLocks noGrp="1" noChangeAspect="1"/>
          </p:cNvPicPr>
          <p:nvPr>
            <p:ph idx="1"/>
          </p:nvPr>
        </p:nvPicPr>
        <p:blipFill>
          <a:blip r:embed="rId2" cstate="print"/>
          <a:stretch>
            <a:fillRect/>
          </a:stretch>
        </p:blipFill>
        <p:spPr>
          <a:xfrm>
            <a:off x="1179795" y="1600200"/>
            <a:ext cx="6784409" cy="4525963"/>
          </a:xfrm>
        </p:spPr>
      </p:pic>
      <p:pic>
        <p:nvPicPr>
          <p:cNvPr id="4" name="Рисунок 3" descr="картинка.jpg"/>
          <p:cNvPicPr>
            <a:picLocks noChangeAspect="1"/>
          </p:cNvPicPr>
          <p:nvPr/>
        </p:nvPicPr>
        <p:blipFill rotWithShape="1">
          <a:blip r:embed="rId3" cstate="print"/>
          <a:srcRect b="7291"/>
          <a:stretch/>
        </p:blipFill>
        <p:spPr>
          <a:xfrm>
            <a:off x="0" y="201708"/>
            <a:ext cx="9144000" cy="6656292"/>
          </a:xfrm>
          <a:prstGeom prst="rect">
            <a:avLst/>
          </a:prstGeom>
        </p:spPr>
      </p:pic>
      <p:sp>
        <p:nvSpPr>
          <p:cNvPr id="5" name="TextBox 4"/>
          <p:cNvSpPr txBox="1"/>
          <p:nvPr/>
        </p:nvSpPr>
        <p:spPr>
          <a:xfrm>
            <a:off x="1500166" y="500042"/>
            <a:ext cx="6572296" cy="2585323"/>
          </a:xfrm>
          <a:prstGeom prst="rect">
            <a:avLst/>
          </a:prstGeom>
          <a:noFill/>
        </p:spPr>
        <p:txBody>
          <a:bodyPr wrap="square" rtlCol="0">
            <a:spAutoFit/>
          </a:bodyPr>
          <a:lstStyle/>
          <a:p>
            <a:r>
              <a:rPr lang="ru-RU" sz="5400" b="1" dirty="0">
                <a:latin typeface="Arial" pitchFamily="34" charset="0"/>
                <a:cs typeface="Arial" pitchFamily="34" charset="0"/>
              </a:rPr>
              <a:t>Зачем ?</a:t>
            </a:r>
          </a:p>
          <a:p>
            <a:r>
              <a:rPr lang="ru-RU" sz="5400" b="1" dirty="0">
                <a:latin typeface="Arial" pitchFamily="34" charset="0"/>
                <a:cs typeface="Arial" pitchFamily="34" charset="0"/>
              </a:rPr>
              <a:t>Для чего?</a:t>
            </a:r>
          </a:p>
          <a:p>
            <a:r>
              <a:rPr lang="ru-RU" sz="5400" b="1" dirty="0">
                <a:latin typeface="Arial" pitchFamily="34" charset="0"/>
                <a:cs typeface="Arial" pitchFamily="34" charset="0"/>
              </a:rPr>
              <a:t>Где пригодится?</a:t>
            </a:r>
          </a:p>
        </p:txBody>
      </p:sp>
      <p:pic>
        <p:nvPicPr>
          <p:cNvPr id="7" name="Рисунок 6" descr="Репа.jpg"/>
          <p:cNvPicPr>
            <a:picLocks noChangeAspect="1"/>
          </p:cNvPicPr>
          <p:nvPr/>
        </p:nvPicPr>
        <p:blipFill>
          <a:blip r:embed="rId2" cstate="print"/>
          <a:stretch>
            <a:fillRect/>
          </a:stretch>
        </p:blipFill>
        <p:spPr>
          <a:xfrm>
            <a:off x="539552" y="3772636"/>
            <a:ext cx="3256193" cy="2170795"/>
          </a:xfrm>
          <a:prstGeom prst="rect">
            <a:avLst/>
          </a:prstGeom>
          <a:ln>
            <a:solidFill>
              <a:schemeClr val="bg2">
                <a:lumMod val="50000"/>
              </a:schemeClr>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2" cstate="print"/>
          <a:srcRect b="29873"/>
          <a:stretch/>
        </p:blipFill>
        <p:spPr>
          <a:xfrm>
            <a:off x="0" y="251996"/>
            <a:ext cx="9144000" cy="6606004"/>
          </a:xfrm>
          <a:prstGeom prst="rect">
            <a:avLst/>
          </a:prstGeom>
        </p:spPr>
      </p:pic>
      <p:sp>
        <p:nvSpPr>
          <p:cNvPr id="5" name="TextBox 4"/>
          <p:cNvSpPr txBox="1"/>
          <p:nvPr/>
        </p:nvSpPr>
        <p:spPr>
          <a:xfrm>
            <a:off x="323528" y="444272"/>
            <a:ext cx="8496944" cy="5047536"/>
          </a:xfrm>
          <a:prstGeom prst="rect">
            <a:avLst/>
          </a:prstGeom>
          <a:noFill/>
        </p:spPr>
        <p:txBody>
          <a:bodyPr wrap="square" rtlCol="0">
            <a:spAutoFit/>
          </a:bodyPr>
          <a:lstStyle/>
          <a:p>
            <a:r>
              <a:rPr lang="ru-RU" sz="3200" b="1" dirty="0">
                <a:latin typeface="Arial" pitchFamily="34" charset="0"/>
                <a:cs typeface="Arial" pitchFamily="34" charset="0"/>
              </a:rPr>
              <a:t>Термин «топография» </a:t>
            </a:r>
            <a:r>
              <a:rPr lang="ru-RU" sz="3200" dirty="0">
                <a:latin typeface="Arial" pitchFamily="34" charset="0"/>
                <a:cs typeface="Arial" pitchFamily="34" charset="0"/>
              </a:rPr>
              <a:t>происходит от греческих слов  </a:t>
            </a:r>
            <a:r>
              <a:rPr lang="ru-RU" sz="3200" i="1" dirty="0">
                <a:latin typeface="Arial" pitchFamily="34" charset="0"/>
                <a:cs typeface="Arial" pitchFamily="34" charset="0"/>
              </a:rPr>
              <a:t>«</a:t>
            </a:r>
            <a:r>
              <a:rPr lang="ru-RU" sz="3200" i="1" dirty="0" err="1">
                <a:latin typeface="Arial" pitchFamily="34" charset="0"/>
                <a:cs typeface="Arial" pitchFamily="34" charset="0"/>
              </a:rPr>
              <a:t>топос</a:t>
            </a:r>
            <a:r>
              <a:rPr lang="ru-RU" sz="3200" i="1" dirty="0">
                <a:latin typeface="Arial" pitchFamily="34" charset="0"/>
                <a:cs typeface="Arial" pitchFamily="34" charset="0"/>
              </a:rPr>
              <a:t>» </a:t>
            </a:r>
            <a:r>
              <a:rPr lang="ru-RU" sz="3200" dirty="0">
                <a:latin typeface="Arial" pitchFamily="34" charset="0"/>
                <a:cs typeface="Arial" pitchFamily="34" charset="0"/>
              </a:rPr>
              <a:t>– местность и </a:t>
            </a:r>
            <a:r>
              <a:rPr lang="ru-RU" sz="3200" i="1" dirty="0">
                <a:latin typeface="Arial" pitchFamily="34" charset="0"/>
                <a:cs typeface="Arial" pitchFamily="34" charset="0"/>
              </a:rPr>
              <a:t>«графо» </a:t>
            </a:r>
            <a:r>
              <a:rPr lang="ru-RU" sz="3200" dirty="0">
                <a:latin typeface="Arial" pitchFamily="34" charset="0"/>
                <a:cs typeface="Arial" pitchFamily="34" charset="0"/>
              </a:rPr>
              <a:t>– пишу, т.е. – описание местности.  </a:t>
            </a:r>
          </a:p>
          <a:p>
            <a:r>
              <a:rPr lang="ru-RU" sz="3200" b="1" dirty="0">
                <a:latin typeface="Arial" pitchFamily="34" charset="0"/>
                <a:cs typeface="Arial" pitchFamily="34" charset="0"/>
              </a:rPr>
              <a:t>Топография </a:t>
            </a:r>
            <a:r>
              <a:rPr lang="ru-RU" sz="3200" dirty="0">
                <a:latin typeface="Arial" pitchFamily="34" charset="0"/>
                <a:cs typeface="Arial" pitchFamily="34" charset="0"/>
              </a:rPr>
              <a:t>– это наука, которая занимается изучением местности с целью составления карт и планов этой местности.</a:t>
            </a:r>
          </a:p>
          <a:p>
            <a:endParaRPr lang="ru-RU" sz="1000" dirty="0">
              <a:latin typeface="Arial" pitchFamily="34" charset="0"/>
              <a:cs typeface="Arial" pitchFamily="34" charset="0"/>
            </a:endParaRPr>
          </a:p>
          <a:p>
            <a:endParaRPr lang="ru-RU" sz="1000" dirty="0">
              <a:latin typeface="Arial" pitchFamily="34" charset="0"/>
              <a:cs typeface="Arial" pitchFamily="34" charset="0"/>
            </a:endParaRPr>
          </a:p>
          <a:p>
            <a:r>
              <a:rPr lang="ru-RU" sz="2200" dirty="0">
                <a:latin typeface="Arial" pitchFamily="34" charset="0"/>
                <a:cs typeface="Arial" pitchFamily="34" charset="0"/>
              </a:rPr>
              <a:t>Основной продукт топографии, составленный специалистами, это топографические карты. Топография контролирует вопросы содержания карт, описание правил их составления, а также внесение дополнительных изменений с течением времени.</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2" cstate="print"/>
          <a:srcRect b="8144"/>
          <a:stretch/>
        </p:blipFill>
        <p:spPr>
          <a:xfrm>
            <a:off x="0" y="0"/>
            <a:ext cx="9144000" cy="6858000"/>
          </a:xfrm>
          <a:prstGeom prst="rect">
            <a:avLst/>
          </a:prstGeom>
        </p:spPr>
      </p:pic>
      <p:sp>
        <p:nvSpPr>
          <p:cNvPr id="5" name="TextBox 4"/>
          <p:cNvSpPr txBox="1"/>
          <p:nvPr/>
        </p:nvSpPr>
        <p:spPr>
          <a:xfrm>
            <a:off x="498376" y="548680"/>
            <a:ext cx="8147248" cy="3662541"/>
          </a:xfrm>
          <a:prstGeom prst="rect">
            <a:avLst/>
          </a:prstGeom>
          <a:noFill/>
        </p:spPr>
        <p:txBody>
          <a:bodyPr wrap="square" rtlCol="0">
            <a:spAutoFit/>
          </a:bodyPr>
          <a:lstStyle/>
          <a:p>
            <a:r>
              <a:rPr lang="ru-RU" sz="2900" b="1" dirty="0">
                <a:latin typeface="Arial" pitchFamily="34" charset="0"/>
                <a:cs typeface="Arial" pitchFamily="34" charset="0"/>
              </a:rPr>
              <a:t>Местность</a:t>
            </a:r>
            <a:r>
              <a:rPr lang="ru-RU" sz="2900" dirty="0">
                <a:latin typeface="Arial" pitchFamily="34" charset="0"/>
                <a:cs typeface="Arial" pitchFamily="34" charset="0"/>
              </a:rPr>
              <a:t> – определённое пространство на земной поверхности.</a:t>
            </a:r>
          </a:p>
          <a:p>
            <a:r>
              <a:rPr lang="ru-RU" sz="2900" b="1" dirty="0">
                <a:latin typeface="Arial" pitchFamily="34" charset="0"/>
                <a:cs typeface="Arial" pitchFamily="34" charset="0"/>
              </a:rPr>
              <a:t>Местные предметы </a:t>
            </a:r>
            <a:r>
              <a:rPr lang="ru-RU" sz="2900" dirty="0">
                <a:latin typeface="Arial" pitchFamily="34" charset="0"/>
                <a:cs typeface="Arial" pitchFamily="34" charset="0"/>
              </a:rPr>
              <a:t>– это все расположенные на местности естественные и искусственные предметы (реки, леса, дороги, ЛЭП, заводы, населенные пункты и др.).</a:t>
            </a:r>
          </a:p>
          <a:p>
            <a:r>
              <a:rPr lang="ru-RU" sz="2900" b="1" dirty="0">
                <a:latin typeface="Arial" pitchFamily="34" charset="0"/>
                <a:cs typeface="Arial" pitchFamily="34" charset="0"/>
              </a:rPr>
              <a:t>Рельеф</a:t>
            </a:r>
            <a:r>
              <a:rPr lang="ru-RU" sz="2900" dirty="0">
                <a:latin typeface="Arial" pitchFamily="34" charset="0"/>
                <a:cs typeface="Arial" pitchFamily="34" charset="0"/>
              </a:rPr>
              <a:t> – это совокупность всех неровностей земной поверхности.</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3" cstate="print"/>
          <a:srcRect b="34455"/>
          <a:stretch/>
        </p:blipFill>
        <p:spPr>
          <a:xfrm>
            <a:off x="0" y="0"/>
            <a:ext cx="9144000" cy="6858000"/>
          </a:xfrm>
          <a:prstGeom prst="rect">
            <a:avLst/>
          </a:prstGeom>
        </p:spPr>
      </p:pic>
      <p:sp>
        <p:nvSpPr>
          <p:cNvPr id="5" name="TextBox 4"/>
          <p:cNvSpPr txBox="1"/>
          <p:nvPr/>
        </p:nvSpPr>
        <p:spPr>
          <a:xfrm>
            <a:off x="498376" y="274638"/>
            <a:ext cx="8147248" cy="6309420"/>
          </a:xfrm>
          <a:prstGeom prst="rect">
            <a:avLst/>
          </a:prstGeom>
          <a:noFill/>
        </p:spPr>
        <p:txBody>
          <a:bodyPr wrap="square" rtlCol="0">
            <a:spAutoFit/>
          </a:bodyPr>
          <a:lstStyle/>
          <a:p>
            <a:pPr algn="ctr"/>
            <a:r>
              <a:rPr lang="ru-RU" sz="2800" b="1" dirty="0">
                <a:latin typeface="Arial" pitchFamily="34" charset="0"/>
                <a:cs typeface="Arial" pitchFamily="34" charset="0"/>
              </a:rPr>
              <a:t>Основные методы, которые используют </a:t>
            </a:r>
          </a:p>
          <a:p>
            <a:pPr algn="ctr"/>
            <a:r>
              <a:rPr lang="ru-RU" sz="2800" b="1" dirty="0">
                <a:latin typeface="Arial" pitchFamily="34" charset="0"/>
                <a:cs typeface="Arial" pitchFamily="34" charset="0"/>
              </a:rPr>
              <a:t>при составлении карт</a:t>
            </a:r>
          </a:p>
          <a:p>
            <a:pPr algn="ctr"/>
            <a:endParaRPr lang="ru-RU" sz="2800" b="1" dirty="0">
              <a:latin typeface="Arial" pitchFamily="34" charset="0"/>
              <a:cs typeface="Arial" pitchFamily="34" charset="0"/>
            </a:endParaRPr>
          </a:p>
          <a:p>
            <a:pPr marL="457200" indent="-457200">
              <a:buFont typeface="Arial" panose="020B0604020202020204" pitchFamily="34" charset="0"/>
              <a:buChar char="•"/>
            </a:pPr>
            <a:r>
              <a:rPr lang="ru-RU" sz="2800" dirty="0">
                <a:latin typeface="Arial" pitchFamily="34" charset="0"/>
                <a:cs typeface="Arial" pitchFamily="34" charset="0"/>
              </a:rPr>
              <a:t>наземная съемка с использованием геодезических аппаратов;</a:t>
            </a:r>
          </a:p>
          <a:p>
            <a:pPr marL="457200" indent="-457200">
              <a:buFont typeface="Arial" panose="020B0604020202020204" pitchFamily="34" charset="0"/>
              <a:buChar char="•"/>
            </a:pPr>
            <a:r>
              <a:rPr lang="ru-RU" sz="2800" dirty="0">
                <a:latin typeface="Arial" pitchFamily="34" charset="0"/>
                <a:cs typeface="Arial" pitchFamily="34" charset="0"/>
              </a:rPr>
              <a:t>аэрофотосъемка;</a:t>
            </a:r>
          </a:p>
          <a:p>
            <a:pPr marL="457200" indent="-457200">
              <a:buFont typeface="Arial" panose="020B0604020202020204" pitchFamily="34" charset="0"/>
              <a:buChar char="•"/>
            </a:pPr>
            <a:r>
              <a:rPr lang="ru-RU" sz="2800" dirty="0">
                <a:latin typeface="Arial" pitchFamily="34" charset="0"/>
                <a:cs typeface="Arial" pitchFamily="34" charset="0"/>
              </a:rPr>
              <a:t>спутниковая съёмка.</a:t>
            </a:r>
          </a:p>
          <a:p>
            <a:pPr marL="457200" indent="-457200">
              <a:buFont typeface="Arial" panose="020B0604020202020204" pitchFamily="34" charset="0"/>
              <a:buChar char="•"/>
            </a:pPr>
            <a:endParaRPr lang="ru-RU" sz="2800" dirty="0">
              <a:latin typeface="Arial" pitchFamily="34" charset="0"/>
              <a:cs typeface="Arial" pitchFamily="34" charset="0"/>
            </a:endParaRPr>
          </a:p>
          <a:p>
            <a:r>
              <a:rPr lang="ru-RU" sz="2400" dirty="0">
                <a:latin typeface="Arial" pitchFamily="34" charset="0"/>
                <a:cs typeface="Arial" pitchFamily="34" charset="0"/>
              </a:rPr>
              <a:t>Современные методы обработки полученных снимков позволяют сделать топографические карты максимально точными, приближенными к реальности. Для этого используют графическую обработку, а также внедрение специальных компьютерных программ.</a:t>
            </a:r>
          </a:p>
          <a:p>
            <a:r>
              <a:rPr lang="ru-RU" sz="2000" b="1" dirty="0">
                <a:latin typeface="Arial" pitchFamily="34" charset="0"/>
                <a:cs typeface="Arial" pitchFamily="34" charset="0"/>
              </a:rPr>
              <a:t>               </a:t>
            </a:r>
          </a:p>
          <a:p>
            <a:endParaRPr lang="ru-RU" sz="1000" b="1" dirty="0">
              <a:latin typeface="Arial" pitchFamily="34" charset="0"/>
              <a:cs typeface="Arial" pitchFamily="34" charset="0"/>
            </a:endParaRPr>
          </a:p>
          <a:p>
            <a:r>
              <a:rPr lang="ru-RU" sz="2400" b="1" dirty="0">
                <a:latin typeface="Arial" pitchFamily="34" charset="0"/>
                <a:cs typeface="Arial" pitchFamily="34" charset="0"/>
              </a:rPr>
              <a:t>      Но так было не всегда..</a:t>
            </a:r>
          </a:p>
        </p:txBody>
      </p:sp>
    </p:spTree>
    <p:extLst>
      <p:ext uri="{BB962C8B-B14F-4D97-AF65-F5344CB8AC3E}">
        <p14:creationId xmlns:p14="http://schemas.microsoft.com/office/powerpoint/2010/main" val="3671687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2" cstate="print"/>
          <a:srcRect b="8000"/>
          <a:stretch/>
        </p:blipFill>
        <p:spPr>
          <a:xfrm>
            <a:off x="2379" y="0"/>
            <a:ext cx="9144000" cy="6858000"/>
          </a:xfrm>
          <a:prstGeom prst="rect">
            <a:avLst/>
          </a:prstGeom>
        </p:spPr>
      </p:pic>
      <p:sp>
        <p:nvSpPr>
          <p:cNvPr id="6" name="TextBox 5"/>
          <p:cNvSpPr txBox="1"/>
          <p:nvPr/>
        </p:nvSpPr>
        <p:spPr>
          <a:xfrm>
            <a:off x="1393009" y="1600200"/>
            <a:ext cx="6357982" cy="923330"/>
          </a:xfrm>
          <a:prstGeom prst="rect">
            <a:avLst/>
          </a:prstGeom>
          <a:noFill/>
        </p:spPr>
        <p:txBody>
          <a:bodyPr wrap="square" rtlCol="0">
            <a:spAutoFit/>
          </a:bodyPr>
          <a:lstStyle/>
          <a:p>
            <a:r>
              <a:rPr lang="ru-RU" sz="5400" b="1" dirty="0">
                <a:latin typeface="Arial" pitchFamily="34" charset="0"/>
                <a:cs typeface="Arial" pitchFamily="34" charset="0"/>
              </a:rPr>
              <a:t>Из истории карты</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3" cstate="print"/>
          <a:srcRect b="7234"/>
          <a:stretch/>
        </p:blipFill>
        <p:spPr>
          <a:xfrm>
            <a:off x="0" y="302375"/>
            <a:ext cx="9144000" cy="6642763"/>
          </a:xfrm>
          <a:prstGeom prst="rect">
            <a:avLst/>
          </a:prstGeom>
          <a:ln>
            <a:noFill/>
          </a:ln>
        </p:spPr>
      </p:pic>
      <p:sp>
        <p:nvSpPr>
          <p:cNvPr id="6" name="TextBox 5"/>
          <p:cNvSpPr txBox="1"/>
          <p:nvPr/>
        </p:nvSpPr>
        <p:spPr>
          <a:xfrm flipH="1">
            <a:off x="107504" y="308590"/>
            <a:ext cx="8928992" cy="1200329"/>
          </a:xfrm>
          <a:prstGeom prst="rect">
            <a:avLst/>
          </a:prstGeom>
          <a:noFill/>
        </p:spPr>
        <p:txBody>
          <a:bodyPr wrap="square" rtlCol="0">
            <a:spAutoFit/>
          </a:bodyPr>
          <a:lstStyle/>
          <a:p>
            <a:r>
              <a:rPr lang="ru-RU" sz="2400" b="1" dirty="0">
                <a:latin typeface="Arial" pitchFamily="34" charset="0"/>
                <a:cs typeface="Arial" pitchFamily="34" charset="0"/>
              </a:rPr>
              <a:t>За много тысячелетий до н.э. </a:t>
            </a:r>
            <a:r>
              <a:rPr lang="ru-RU" sz="2400" dirty="0">
                <a:latin typeface="Arial" pitchFamily="34" charset="0"/>
                <a:cs typeface="Arial" pitchFamily="34" charset="0"/>
              </a:rPr>
              <a:t>человек изображал окружающую местность с помощью рисунков – </a:t>
            </a:r>
            <a:r>
              <a:rPr lang="ru-RU" sz="2400" b="1" dirty="0">
                <a:latin typeface="Arial" pitchFamily="34" charset="0"/>
                <a:cs typeface="Arial" pitchFamily="34" charset="0"/>
              </a:rPr>
              <a:t>пиктограмм</a:t>
            </a:r>
            <a:r>
              <a:rPr lang="ru-RU" sz="2400" dirty="0">
                <a:latin typeface="Arial" pitchFamily="34" charset="0"/>
                <a:cs typeface="Arial" pitchFamily="34" charset="0"/>
              </a:rPr>
              <a:t>. Карты вырезали на камне, коре, бересте, коже.</a:t>
            </a:r>
          </a:p>
        </p:txBody>
      </p:sp>
      <p:pic>
        <p:nvPicPr>
          <p:cNvPr id="7" name="Рисунок 6">
            <a:extLst>
              <a:ext uri="{FF2B5EF4-FFF2-40B4-BE49-F238E27FC236}">
                <a16:creationId xmlns:a16="http://schemas.microsoft.com/office/drawing/2014/main" id="{020A5C52-E4DF-6B12-A2CF-9596A7D60E32}"/>
              </a:ext>
            </a:extLst>
          </p:cNvPr>
          <p:cNvPicPr>
            <a:picLocks noChangeAspect="1"/>
          </p:cNvPicPr>
          <p:nvPr/>
        </p:nvPicPr>
        <p:blipFill>
          <a:blip r:embed="rId4"/>
          <a:stretch>
            <a:fillRect/>
          </a:stretch>
        </p:blipFill>
        <p:spPr>
          <a:xfrm>
            <a:off x="568657" y="1691481"/>
            <a:ext cx="4429077" cy="4525963"/>
          </a:xfrm>
          <a:prstGeom prst="rect">
            <a:avLst/>
          </a:prstGeom>
          <a:ln>
            <a:solidFill>
              <a:schemeClr val="bg2">
                <a:lumMod val="50000"/>
              </a:schemeClr>
            </a:solidFill>
          </a:ln>
        </p:spPr>
      </p:pic>
      <p:sp>
        <p:nvSpPr>
          <p:cNvPr id="9" name="TextBox 8">
            <a:extLst>
              <a:ext uri="{FF2B5EF4-FFF2-40B4-BE49-F238E27FC236}">
                <a16:creationId xmlns:a16="http://schemas.microsoft.com/office/drawing/2014/main" id="{935AC1D4-2773-5F9A-F144-38E82422F9BB}"/>
              </a:ext>
            </a:extLst>
          </p:cNvPr>
          <p:cNvSpPr txBox="1"/>
          <p:nvPr/>
        </p:nvSpPr>
        <p:spPr>
          <a:xfrm>
            <a:off x="107504" y="6341258"/>
            <a:ext cx="5004822" cy="400110"/>
          </a:xfrm>
          <a:prstGeom prst="rect">
            <a:avLst/>
          </a:prstGeom>
          <a:noFill/>
        </p:spPr>
        <p:txBody>
          <a:bodyPr wrap="square">
            <a:spAutoFit/>
          </a:bodyPr>
          <a:lstStyle/>
          <a:p>
            <a:r>
              <a:rPr lang="ru-RU" sz="2000" b="1" dirty="0"/>
              <a:t>Чукотская карта на куске моржовой шкуры</a:t>
            </a:r>
          </a:p>
        </p:txBody>
      </p:sp>
      <p:pic>
        <p:nvPicPr>
          <p:cNvPr id="10" name="Рисунок 9">
            <a:extLst>
              <a:ext uri="{FF2B5EF4-FFF2-40B4-BE49-F238E27FC236}">
                <a16:creationId xmlns:a16="http://schemas.microsoft.com/office/drawing/2014/main" id="{1E15A1F7-5F3C-553B-9ECA-7C1D37A375FB}"/>
              </a:ext>
            </a:extLst>
          </p:cNvPr>
          <p:cNvPicPr>
            <a:picLocks noChangeAspect="1"/>
          </p:cNvPicPr>
          <p:nvPr/>
        </p:nvPicPr>
        <p:blipFill rotWithShape="1">
          <a:blip r:embed="rId5"/>
          <a:srcRect l="79045" t="50838" r="3150" b="10232"/>
          <a:stretch/>
        </p:blipFill>
        <p:spPr>
          <a:xfrm>
            <a:off x="5413370" y="1691482"/>
            <a:ext cx="2759905" cy="4525962"/>
          </a:xfrm>
          <a:prstGeom prst="rect">
            <a:avLst/>
          </a:prstGeom>
          <a:ln>
            <a:solidFill>
              <a:schemeClr val="bg2">
                <a:lumMod val="50000"/>
              </a:schemeClr>
            </a:solidFill>
          </a:ln>
        </p:spPr>
      </p:pic>
      <p:sp>
        <p:nvSpPr>
          <p:cNvPr id="12" name="TextBox 11">
            <a:extLst>
              <a:ext uri="{FF2B5EF4-FFF2-40B4-BE49-F238E27FC236}">
                <a16:creationId xmlns:a16="http://schemas.microsoft.com/office/drawing/2014/main" id="{3F7D0335-6323-422F-A049-F79A3A862688}"/>
              </a:ext>
            </a:extLst>
          </p:cNvPr>
          <p:cNvSpPr txBox="1"/>
          <p:nvPr/>
        </p:nvSpPr>
        <p:spPr>
          <a:xfrm>
            <a:off x="5143655" y="6341258"/>
            <a:ext cx="3574474" cy="400110"/>
          </a:xfrm>
          <a:prstGeom prst="rect">
            <a:avLst/>
          </a:prstGeom>
          <a:noFill/>
        </p:spPr>
        <p:txBody>
          <a:bodyPr wrap="square">
            <a:spAutoFit/>
          </a:bodyPr>
          <a:lstStyle/>
          <a:p>
            <a:r>
              <a:rPr lang="ru-RU" sz="2000" b="1" dirty="0"/>
              <a:t>«Рельефная» карта эскимосов</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картинка.jpg"/>
          <p:cNvPicPr>
            <a:picLocks noChangeAspect="1"/>
          </p:cNvPicPr>
          <p:nvPr/>
        </p:nvPicPr>
        <p:blipFill rotWithShape="1">
          <a:blip r:embed="rId2" cstate="print"/>
          <a:srcRect b="7291"/>
          <a:stretch/>
        </p:blipFill>
        <p:spPr>
          <a:xfrm>
            <a:off x="0" y="250021"/>
            <a:ext cx="9144000" cy="6607979"/>
          </a:xfrm>
          <a:prstGeom prst="rect">
            <a:avLst/>
          </a:prstGeom>
        </p:spPr>
      </p:pic>
      <p:sp>
        <p:nvSpPr>
          <p:cNvPr id="5" name="TextBox 4"/>
          <p:cNvSpPr txBox="1"/>
          <p:nvPr/>
        </p:nvSpPr>
        <p:spPr>
          <a:xfrm>
            <a:off x="287524" y="405445"/>
            <a:ext cx="8568952" cy="1508105"/>
          </a:xfrm>
          <a:prstGeom prst="rect">
            <a:avLst/>
          </a:prstGeom>
          <a:noFill/>
        </p:spPr>
        <p:txBody>
          <a:bodyPr wrap="square" rtlCol="0">
            <a:spAutoFit/>
          </a:bodyPr>
          <a:lstStyle/>
          <a:p>
            <a:r>
              <a:rPr lang="ru-RU" sz="2400" b="1" dirty="0">
                <a:latin typeface="Arial" pitchFamily="34" charset="0"/>
                <a:cs typeface="Arial" pitchFamily="34" charset="0"/>
              </a:rPr>
              <a:t>Составление карт в античном мире  </a:t>
            </a:r>
          </a:p>
          <a:p>
            <a:r>
              <a:rPr lang="ru-RU" sz="2200" b="0" i="0" dirty="0">
                <a:effectLst/>
                <a:latin typeface="Rubik"/>
              </a:rPr>
              <a:t>В Древней Греции были составлены географические карты, учитывающие шарообраз­ность Земли. </a:t>
            </a:r>
          </a:p>
          <a:p>
            <a:endParaRPr lang="ru-RU" sz="2400" b="1" i="1" dirty="0">
              <a:latin typeface="Arial" pitchFamily="34" charset="0"/>
              <a:cs typeface="Arial" pitchFamily="34" charset="0"/>
            </a:endParaRPr>
          </a:p>
        </p:txBody>
      </p:sp>
      <p:sp>
        <p:nvSpPr>
          <p:cNvPr id="8" name="TextBox 7">
            <a:extLst>
              <a:ext uri="{FF2B5EF4-FFF2-40B4-BE49-F238E27FC236}">
                <a16:creationId xmlns:a16="http://schemas.microsoft.com/office/drawing/2014/main" id="{DA8CA8F8-E414-A8CF-2CB0-25C53C3C9C92}"/>
              </a:ext>
            </a:extLst>
          </p:cNvPr>
          <p:cNvSpPr txBox="1"/>
          <p:nvPr/>
        </p:nvSpPr>
        <p:spPr>
          <a:xfrm>
            <a:off x="377731" y="3920562"/>
            <a:ext cx="1805213" cy="1569660"/>
          </a:xfrm>
          <a:prstGeom prst="rect">
            <a:avLst/>
          </a:prstGeom>
          <a:noFill/>
        </p:spPr>
        <p:txBody>
          <a:bodyPr wrap="square">
            <a:spAutoFit/>
          </a:bodyPr>
          <a:lstStyle/>
          <a:p>
            <a:r>
              <a:rPr lang="ru-RU" sz="2400" b="1" dirty="0"/>
              <a:t>Карта по Клавдию Птолемею, </a:t>
            </a:r>
            <a:r>
              <a:rPr lang="en-US" sz="2400" b="1" dirty="0" err="1"/>
              <a:t>ll</a:t>
            </a:r>
            <a:r>
              <a:rPr lang="ru-RU" sz="2400" b="1" dirty="0"/>
              <a:t> </a:t>
            </a:r>
            <a:r>
              <a:rPr lang="ru-RU" sz="2400" b="1" dirty="0" err="1"/>
              <a:t>в.н.э</a:t>
            </a:r>
            <a:r>
              <a:rPr lang="ru-RU" sz="2400" b="1" dirty="0"/>
              <a:t>.</a:t>
            </a:r>
          </a:p>
        </p:txBody>
      </p:sp>
      <p:pic>
        <p:nvPicPr>
          <p:cNvPr id="6" name="Рисунок 5">
            <a:extLst>
              <a:ext uri="{FF2B5EF4-FFF2-40B4-BE49-F238E27FC236}">
                <a16:creationId xmlns:a16="http://schemas.microsoft.com/office/drawing/2014/main" id="{92202E73-60C9-2B0E-4CC7-2AECAB24BBB4}"/>
              </a:ext>
            </a:extLst>
          </p:cNvPr>
          <p:cNvPicPr>
            <a:picLocks noChangeAspect="1"/>
          </p:cNvPicPr>
          <p:nvPr/>
        </p:nvPicPr>
        <p:blipFill>
          <a:blip r:embed="rId3"/>
          <a:stretch>
            <a:fillRect/>
          </a:stretch>
        </p:blipFill>
        <p:spPr>
          <a:xfrm>
            <a:off x="2344635" y="1577044"/>
            <a:ext cx="6511841" cy="4372236"/>
          </a:xfrm>
          <a:prstGeom prst="rect">
            <a:avLst/>
          </a:prstGeom>
          <a:ln>
            <a:solidFill>
              <a:schemeClr val="bg2">
                <a:lumMod val="25000"/>
              </a:schemeClr>
            </a:solidFill>
          </a:ln>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1289</Words>
  <Application>Microsoft Office PowerPoint</Application>
  <PresentationFormat>Экран (4:3)</PresentationFormat>
  <Paragraphs>134</Paragraphs>
  <Slides>27</Slides>
  <Notes>4</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27</vt:i4>
      </vt:variant>
    </vt:vector>
  </HeadingPairs>
  <TitlesOfParts>
    <vt:vector size="31" baseType="lpstr">
      <vt:lpstr>Arial</vt:lpstr>
      <vt:lpstr>Calibri</vt:lpstr>
      <vt:lpstr>Rubik</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Во II-I в.в. до н.э. возвысился Рим, при Юлии Цезаре стали создаваться «дорожные карты»</vt:lpstr>
      <vt:lpstr>Презентация PowerPoint</vt:lpstr>
      <vt:lpstr>Эпоха великих географических открытий</vt:lpstr>
      <vt:lpstr>XIX и XX век</vt:lpstr>
      <vt:lpstr>Презентация PowerPoint</vt:lpstr>
      <vt:lpstr>Презентация PowerPoint</vt:lpstr>
      <vt:lpstr>Презентация PowerPoint</vt:lpstr>
      <vt:lpstr>Физическая карта России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45</cp:revision>
  <dcterms:created xsi:type="dcterms:W3CDTF">2022-10-25T04:08:33Z</dcterms:created>
  <dcterms:modified xsi:type="dcterms:W3CDTF">2022-12-13T04:04:58Z</dcterms:modified>
</cp:coreProperties>
</file>