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7" r:id="rId2"/>
    <p:sldId id="260" r:id="rId3"/>
    <p:sldId id="261" r:id="rId4"/>
    <p:sldId id="262" r:id="rId5"/>
    <p:sldId id="263" r:id="rId6"/>
    <p:sldId id="297" r:id="rId7"/>
    <p:sldId id="285" r:id="rId8"/>
    <p:sldId id="298" r:id="rId9"/>
    <p:sldId id="264" r:id="rId10"/>
    <p:sldId id="299" r:id="rId11"/>
    <p:sldId id="301" r:id="rId12"/>
    <p:sldId id="265" r:id="rId13"/>
    <p:sldId id="302" r:id="rId14"/>
    <p:sldId id="304" r:id="rId15"/>
    <p:sldId id="305" r:id="rId16"/>
    <p:sldId id="306" r:id="rId17"/>
    <p:sldId id="317" r:id="rId18"/>
    <p:sldId id="303" r:id="rId19"/>
    <p:sldId id="283" r:id="rId20"/>
    <p:sldId id="307" r:id="rId21"/>
    <p:sldId id="311" r:id="rId22"/>
    <p:sldId id="310" r:id="rId23"/>
    <p:sldId id="309" r:id="rId24"/>
    <p:sldId id="312" r:id="rId25"/>
    <p:sldId id="314" r:id="rId26"/>
    <p:sldId id="315" r:id="rId27"/>
    <p:sldId id="316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1A259-CB24-452F-98F7-0269DE3A9D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6E01F-987E-4BE3-896F-69B538D4736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Положительные</a:t>
          </a:r>
        </a:p>
      </dgm:t>
    </dgm:pt>
    <dgm:pt modelId="{FBEC4CC0-7CB2-4A18-AF60-30015EAB0200}" type="parTrans" cxnId="{7304A682-9E18-4DFE-A2C8-200C31308809}">
      <dgm:prSet/>
      <dgm:spPr/>
      <dgm:t>
        <a:bodyPr/>
        <a:lstStyle/>
        <a:p>
          <a:endParaRPr lang="ru-RU"/>
        </a:p>
      </dgm:t>
    </dgm:pt>
    <dgm:pt modelId="{3769566A-F838-45DC-94FD-D3252A302107}" type="sibTrans" cxnId="{7304A682-9E18-4DFE-A2C8-200C31308809}">
      <dgm:prSet/>
      <dgm:spPr/>
      <dgm:t>
        <a:bodyPr/>
        <a:lstStyle/>
        <a:p>
          <a:endParaRPr lang="ru-RU"/>
        </a:p>
      </dgm:t>
    </dgm:pt>
    <dgm:pt modelId="{BAE7CCF9-4AEC-476A-9CD9-7B86FD209374}">
      <dgm:prSet phldrT="[Текст]" custT="1"/>
      <dgm:spPr/>
      <dgm:t>
        <a:bodyPr/>
        <a:lstStyle/>
        <a:p>
          <a:r>
            <a:rPr lang="ru-RU" sz="2800" dirty="0"/>
            <a:t>гора</a:t>
          </a:r>
        </a:p>
      </dgm:t>
    </dgm:pt>
    <dgm:pt modelId="{2BA2D037-CBD7-42A3-8844-963699D48BEB}" type="parTrans" cxnId="{25B07FAB-8B12-425A-87AF-727B86ECA68E}">
      <dgm:prSet/>
      <dgm:spPr/>
      <dgm:t>
        <a:bodyPr/>
        <a:lstStyle/>
        <a:p>
          <a:endParaRPr lang="ru-RU"/>
        </a:p>
      </dgm:t>
    </dgm:pt>
    <dgm:pt modelId="{4CABE4FC-508A-45AC-9B26-12D8FC50CA14}" type="sibTrans" cxnId="{25B07FAB-8B12-425A-87AF-727B86ECA68E}">
      <dgm:prSet/>
      <dgm:spPr/>
      <dgm:t>
        <a:bodyPr/>
        <a:lstStyle/>
        <a:p>
          <a:endParaRPr lang="ru-RU"/>
        </a:p>
      </dgm:t>
    </dgm:pt>
    <dgm:pt modelId="{2C66D2F5-B4BD-49F2-BE2A-297073744635}">
      <dgm:prSet phldrT="[Текст]" custT="1"/>
      <dgm:spPr/>
      <dgm:t>
        <a:bodyPr/>
        <a:lstStyle/>
        <a:p>
          <a:r>
            <a:rPr lang="ru-RU" sz="2800" dirty="0"/>
            <a:t>холм</a:t>
          </a:r>
        </a:p>
      </dgm:t>
    </dgm:pt>
    <dgm:pt modelId="{0B54383E-9CFF-41FE-BF94-F9EE83EA7A64}" type="parTrans" cxnId="{6D996814-7473-499F-8B50-C0B7A04AD656}">
      <dgm:prSet/>
      <dgm:spPr/>
      <dgm:t>
        <a:bodyPr/>
        <a:lstStyle/>
        <a:p>
          <a:endParaRPr lang="ru-RU"/>
        </a:p>
      </dgm:t>
    </dgm:pt>
    <dgm:pt modelId="{ADD72267-BA0E-42C4-8856-9AB31EFEE6D5}" type="sibTrans" cxnId="{6D996814-7473-499F-8B50-C0B7A04AD656}">
      <dgm:prSet/>
      <dgm:spPr/>
      <dgm:t>
        <a:bodyPr/>
        <a:lstStyle/>
        <a:p>
          <a:endParaRPr lang="ru-RU"/>
        </a:p>
      </dgm:t>
    </dgm:pt>
    <dgm:pt modelId="{A80C044E-9CDE-4E07-B34B-78DF8DE1437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Отрицательные</a:t>
          </a:r>
        </a:p>
      </dgm:t>
    </dgm:pt>
    <dgm:pt modelId="{FD5F3F21-29B2-49CA-90FF-F61ACE5E5305}" type="parTrans" cxnId="{123D6339-423B-4DBB-8052-033EC00CB6EC}">
      <dgm:prSet/>
      <dgm:spPr/>
      <dgm:t>
        <a:bodyPr/>
        <a:lstStyle/>
        <a:p>
          <a:endParaRPr lang="ru-RU"/>
        </a:p>
      </dgm:t>
    </dgm:pt>
    <dgm:pt modelId="{F330113F-87FC-4A04-9E36-CC7B4E76FDFA}" type="sibTrans" cxnId="{123D6339-423B-4DBB-8052-033EC00CB6EC}">
      <dgm:prSet/>
      <dgm:spPr/>
      <dgm:t>
        <a:bodyPr/>
        <a:lstStyle/>
        <a:p>
          <a:endParaRPr lang="ru-RU"/>
        </a:p>
      </dgm:t>
    </dgm:pt>
    <dgm:pt modelId="{66C6B8DA-2746-4E1B-9EB6-CFC6674C71AC}">
      <dgm:prSet phldrT="[Текст]" custT="1"/>
      <dgm:spPr/>
      <dgm:t>
        <a:bodyPr/>
        <a:lstStyle/>
        <a:p>
          <a:r>
            <a:rPr lang="ru-RU" sz="2800" dirty="0"/>
            <a:t>котловина</a:t>
          </a:r>
        </a:p>
      </dgm:t>
    </dgm:pt>
    <dgm:pt modelId="{D4757A58-42DC-4F0D-A6AB-81746E8D0E4C}" type="parTrans" cxnId="{9222C1BD-9362-4135-939B-A0F9336F2BE6}">
      <dgm:prSet/>
      <dgm:spPr/>
      <dgm:t>
        <a:bodyPr/>
        <a:lstStyle/>
        <a:p>
          <a:endParaRPr lang="ru-RU"/>
        </a:p>
      </dgm:t>
    </dgm:pt>
    <dgm:pt modelId="{3971220E-3F3A-499A-9C49-E738B0A957DD}" type="sibTrans" cxnId="{9222C1BD-9362-4135-939B-A0F9336F2BE6}">
      <dgm:prSet/>
      <dgm:spPr/>
      <dgm:t>
        <a:bodyPr/>
        <a:lstStyle/>
        <a:p>
          <a:endParaRPr lang="ru-RU"/>
        </a:p>
      </dgm:t>
    </dgm:pt>
    <dgm:pt modelId="{9D9B500B-5204-437F-9AB5-F509B01BDF0A}">
      <dgm:prSet phldrT="[Текст]" custT="1"/>
      <dgm:spPr/>
      <dgm:t>
        <a:bodyPr/>
        <a:lstStyle/>
        <a:p>
          <a:r>
            <a:rPr lang="ru-RU" sz="2800" dirty="0"/>
            <a:t>лощина</a:t>
          </a:r>
        </a:p>
      </dgm:t>
    </dgm:pt>
    <dgm:pt modelId="{0A4BAC60-B151-496D-BCB4-FE0EDE66742E}" type="parTrans" cxnId="{74AA1056-119E-4F02-AB46-A9F8F83DD17C}">
      <dgm:prSet/>
      <dgm:spPr/>
      <dgm:t>
        <a:bodyPr/>
        <a:lstStyle/>
        <a:p>
          <a:endParaRPr lang="ru-RU"/>
        </a:p>
      </dgm:t>
    </dgm:pt>
    <dgm:pt modelId="{27F1785E-5FE4-45B6-9E68-012142FC9E4C}" type="sibTrans" cxnId="{74AA1056-119E-4F02-AB46-A9F8F83DD17C}">
      <dgm:prSet/>
      <dgm:spPr/>
      <dgm:t>
        <a:bodyPr/>
        <a:lstStyle/>
        <a:p>
          <a:endParaRPr lang="ru-RU"/>
        </a:p>
      </dgm:t>
    </dgm:pt>
    <dgm:pt modelId="{AF0A8599-560B-43D2-AE6B-B6F3405C05BC}">
      <dgm:prSet phldrT="[Текст]" custT="1"/>
      <dgm:spPr/>
      <dgm:t>
        <a:bodyPr/>
        <a:lstStyle/>
        <a:p>
          <a:r>
            <a:rPr lang="ru-RU" sz="2800" dirty="0"/>
            <a:t>бугор</a:t>
          </a:r>
        </a:p>
      </dgm:t>
    </dgm:pt>
    <dgm:pt modelId="{D90A0DD4-4321-44D1-92C2-3B38A70824DF}" type="parTrans" cxnId="{8FDC8D45-8804-4870-9441-35260B9C0116}">
      <dgm:prSet/>
      <dgm:spPr/>
      <dgm:t>
        <a:bodyPr/>
        <a:lstStyle/>
        <a:p>
          <a:endParaRPr lang="ru-RU"/>
        </a:p>
      </dgm:t>
    </dgm:pt>
    <dgm:pt modelId="{2317116E-7D26-410E-90C3-F27B98659869}" type="sibTrans" cxnId="{8FDC8D45-8804-4870-9441-35260B9C0116}">
      <dgm:prSet/>
      <dgm:spPr/>
      <dgm:t>
        <a:bodyPr/>
        <a:lstStyle/>
        <a:p>
          <a:endParaRPr lang="ru-RU"/>
        </a:p>
      </dgm:t>
    </dgm:pt>
    <dgm:pt modelId="{AAAB8EE5-4975-489D-AAD8-BD604567116A}">
      <dgm:prSet phldrT="[Текст]" custT="1"/>
      <dgm:spPr/>
      <dgm:t>
        <a:bodyPr/>
        <a:lstStyle/>
        <a:p>
          <a:r>
            <a:rPr lang="ru-RU" sz="2800" dirty="0"/>
            <a:t>овраг</a:t>
          </a:r>
        </a:p>
      </dgm:t>
    </dgm:pt>
    <dgm:pt modelId="{FD4965D2-18A9-478E-BCAE-584DF26DF7F6}" type="parTrans" cxnId="{228D2601-86DF-46FC-B7B7-9EDD24D0B0BE}">
      <dgm:prSet/>
      <dgm:spPr/>
      <dgm:t>
        <a:bodyPr/>
        <a:lstStyle/>
        <a:p>
          <a:endParaRPr lang="ru-RU"/>
        </a:p>
      </dgm:t>
    </dgm:pt>
    <dgm:pt modelId="{D68FDE13-8002-40B6-87CD-FBF424A141E7}" type="sibTrans" cxnId="{228D2601-86DF-46FC-B7B7-9EDD24D0B0BE}">
      <dgm:prSet/>
      <dgm:spPr/>
      <dgm:t>
        <a:bodyPr/>
        <a:lstStyle/>
        <a:p>
          <a:endParaRPr lang="ru-RU"/>
        </a:p>
      </dgm:t>
    </dgm:pt>
    <dgm:pt modelId="{8E96FB55-9750-4117-8DC9-91AE0350CBBC}">
      <dgm:prSet phldrT="[Текст]" custT="1"/>
      <dgm:spPr/>
      <dgm:t>
        <a:bodyPr/>
        <a:lstStyle/>
        <a:p>
          <a:r>
            <a:rPr lang="ru-RU" sz="2800" dirty="0"/>
            <a:t>обрыв</a:t>
          </a:r>
        </a:p>
      </dgm:t>
    </dgm:pt>
    <dgm:pt modelId="{D1944179-F029-4B04-9F9B-A86062BAD8FC}" type="parTrans" cxnId="{1416BAD8-AC6D-4BA9-A612-75F4297A9080}">
      <dgm:prSet/>
      <dgm:spPr/>
      <dgm:t>
        <a:bodyPr/>
        <a:lstStyle/>
        <a:p>
          <a:endParaRPr lang="ru-RU"/>
        </a:p>
      </dgm:t>
    </dgm:pt>
    <dgm:pt modelId="{DE320904-2A20-4164-876C-FC26C2049D91}" type="sibTrans" cxnId="{1416BAD8-AC6D-4BA9-A612-75F4297A9080}">
      <dgm:prSet/>
      <dgm:spPr/>
      <dgm:t>
        <a:bodyPr/>
        <a:lstStyle/>
        <a:p>
          <a:endParaRPr lang="ru-RU"/>
        </a:p>
      </dgm:t>
    </dgm:pt>
    <dgm:pt modelId="{6306C104-9557-4228-82FB-2F375BDB2AC3}">
      <dgm:prSet phldrT="[Текст]" custT="1"/>
      <dgm:spPr/>
      <dgm:t>
        <a:bodyPr/>
        <a:lstStyle/>
        <a:p>
          <a:r>
            <a:rPr lang="ru-RU" sz="2800" dirty="0"/>
            <a:t>хребет</a:t>
          </a:r>
        </a:p>
      </dgm:t>
    </dgm:pt>
    <dgm:pt modelId="{D0DB787E-9529-46EA-A06E-454902B685FD}" type="parTrans" cxnId="{B4FBCAD8-3340-4032-AD45-38A5F6E67803}">
      <dgm:prSet/>
      <dgm:spPr/>
      <dgm:t>
        <a:bodyPr/>
        <a:lstStyle/>
        <a:p>
          <a:endParaRPr lang="ru-RU"/>
        </a:p>
      </dgm:t>
    </dgm:pt>
    <dgm:pt modelId="{2D511D6B-0467-47F2-95E8-C8403B9B0C5F}" type="sibTrans" cxnId="{B4FBCAD8-3340-4032-AD45-38A5F6E67803}">
      <dgm:prSet/>
      <dgm:spPr/>
      <dgm:t>
        <a:bodyPr/>
        <a:lstStyle/>
        <a:p>
          <a:endParaRPr lang="ru-RU"/>
        </a:p>
      </dgm:t>
    </dgm:pt>
    <dgm:pt modelId="{D98E5945-809E-45A8-9C91-9EE45D82B886}" type="pres">
      <dgm:prSet presAssocID="{36D1A259-CB24-452F-98F7-0269DE3A9DAF}" presName="Name0" presStyleCnt="0">
        <dgm:presLayoutVars>
          <dgm:dir/>
          <dgm:animLvl val="lvl"/>
          <dgm:resizeHandles/>
        </dgm:presLayoutVars>
      </dgm:prSet>
      <dgm:spPr/>
    </dgm:pt>
    <dgm:pt modelId="{DB48B2F4-1E9C-42B7-937F-341E20B99FD3}" type="pres">
      <dgm:prSet presAssocID="{BD06E01F-987E-4BE3-896F-69B538D4736B}" presName="linNode" presStyleCnt="0"/>
      <dgm:spPr/>
    </dgm:pt>
    <dgm:pt modelId="{956E4046-754F-42CA-869E-90D6410D58BD}" type="pres">
      <dgm:prSet presAssocID="{BD06E01F-987E-4BE3-896F-69B538D4736B}" presName="parentShp" presStyleLbl="node1" presStyleIdx="0" presStyleCnt="2" custScaleX="128125" custScaleY="79406">
        <dgm:presLayoutVars>
          <dgm:bulletEnabled val="1"/>
        </dgm:presLayoutVars>
      </dgm:prSet>
      <dgm:spPr/>
    </dgm:pt>
    <dgm:pt modelId="{908435B3-2C32-430B-8EA9-CB51AFC34448}" type="pres">
      <dgm:prSet presAssocID="{BD06E01F-987E-4BE3-896F-69B538D4736B}" presName="childShp" presStyleLbl="bgAccFollowNode1" presStyleIdx="0" presStyleCnt="2">
        <dgm:presLayoutVars>
          <dgm:bulletEnabled val="1"/>
        </dgm:presLayoutVars>
      </dgm:prSet>
      <dgm:spPr/>
    </dgm:pt>
    <dgm:pt modelId="{7C80D837-BDB4-4FDA-8111-5031BA451027}" type="pres">
      <dgm:prSet presAssocID="{3769566A-F838-45DC-94FD-D3252A302107}" presName="spacing" presStyleCnt="0"/>
      <dgm:spPr/>
    </dgm:pt>
    <dgm:pt modelId="{FBDD3F43-8DF3-42D1-A0E7-AD076BD420CC}" type="pres">
      <dgm:prSet presAssocID="{A80C044E-9CDE-4E07-B34B-78DF8DE14370}" presName="linNode" presStyleCnt="0"/>
      <dgm:spPr/>
    </dgm:pt>
    <dgm:pt modelId="{C9255C50-3734-4284-AA9B-611A05B04BDD}" type="pres">
      <dgm:prSet presAssocID="{A80C044E-9CDE-4E07-B34B-78DF8DE14370}" presName="parentShp" presStyleLbl="node1" presStyleIdx="1" presStyleCnt="2" custScaleX="129911" custScaleY="77845">
        <dgm:presLayoutVars>
          <dgm:bulletEnabled val="1"/>
        </dgm:presLayoutVars>
      </dgm:prSet>
      <dgm:spPr/>
    </dgm:pt>
    <dgm:pt modelId="{0D1EB404-03D6-43DE-A3D5-C1EF931289BE}" type="pres">
      <dgm:prSet presAssocID="{A80C044E-9CDE-4E07-B34B-78DF8DE1437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28D2601-86DF-46FC-B7B7-9EDD24D0B0BE}" srcId="{A80C044E-9CDE-4E07-B34B-78DF8DE14370}" destId="{AAAB8EE5-4975-489D-AAD8-BD604567116A}" srcOrd="2" destOrd="0" parTransId="{FD4965D2-18A9-478E-BCAE-584DF26DF7F6}" sibTransId="{D68FDE13-8002-40B6-87CD-FBF424A141E7}"/>
    <dgm:cxn modelId="{6D996814-7473-499F-8B50-C0B7A04AD656}" srcId="{BD06E01F-987E-4BE3-896F-69B538D4736B}" destId="{2C66D2F5-B4BD-49F2-BE2A-297073744635}" srcOrd="2" destOrd="0" parTransId="{0B54383E-9CFF-41FE-BF94-F9EE83EA7A64}" sibTransId="{ADD72267-BA0E-42C4-8856-9AB31EFEE6D5}"/>
    <dgm:cxn modelId="{55DD6315-0F80-4260-808C-2922F3D3E249}" type="presOf" srcId="{A80C044E-9CDE-4E07-B34B-78DF8DE14370}" destId="{C9255C50-3734-4284-AA9B-611A05B04BDD}" srcOrd="0" destOrd="0" presId="urn:microsoft.com/office/officeart/2005/8/layout/vList6"/>
    <dgm:cxn modelId="{6991B61A-C4AF-4406-A86E-8C35F422D845}" type="presOf" srcId="{BAE7CCF9-4AEC-476A-9CD9-7B86FD209374}" destId="{908435B3-2C32-430B-8EA9-CB51AFC34448}" srcOrd="0" destOrd="1" presId="urn:microsoft.com/office/officeart/2005/8/layout/vList6"/>
    <dgm:cxn modelId="{2CEF031D-84FD-41D1-B6B7-4FC43F2458CB}" type="presOf" srcId="{AAAB8EE5-4975-489D-AAD8-BD604567116A}" destId="{0D1EB404-03D6-43DE-A3D5-C1EF931289BE}" srcOrd="0" destOrd="2" presId="urn:microsoft.com/office/officeart/2005/8/layout/vList6"/>
    <dgm:cxn modelId="{8B50DD26-B2CA-402B-985E-0D3D2E8E36F2}" type="presOf" srcId="{9D9B500B-5204-437F-9AB5-F509B01BDF0A}" destId="{0D1EB404-03D6-43DE-A3D5-C1EF931289BE}" srcOrd="0" destOrd="1" presId="urn:microsoft.com/office/officeart/2005/8/layout/vList6"/>
    <dgm:cxn modelId="{123D6339-423B-4DBB-8052-033EC00CB6EC}" srcId="{36D1A259-CB24-452F-98F7-0269DE3A9DAF}" destId="{A80C044E-9CDE-4E07-B34B-78DF8DE14370}" srcOrd="1" destOrd="0" parTransId="{FD5F3F21-29B2-49CA-90FF-F61ACE5E5305}" sibTransId="{F330113F-87FC-4A04-9E36-CC7B4E76FDFA}"/>
    <dgm:cxn modelId="{217B0740-93EC-4E69-8072-54F38BA1A03C}" type="presOf" srcId="{AF0A8599-560B-43D2-AE6B-B6F3405C05BC}" destId="{908435B3-2C32-430B-8EA9-CB51AFC34448}" srcOrd="0" destOrd="3" presId="urn:microsoft.com/office/officeart/2005/8/layout/vList6"/>
    <dgm:cxn modelId="{8FDC8D45-8804-4870-9441-35260B9C0116}" srcId="{BD06E01F-987E-4BE3-896F-69B538D4736B}" destId="{AF0A8599-560B-43D2-AE6B-B6F3405C05BC}" srcOrd="3" destOrd="0" parTransId="{D90A0DD4-4321-44D1-92C2-3B38A70824DF}" sibTransId="{2317116E-7D26-410E-90C3-F27B98659869}"/>
    <dgm:cxn modelId="{74AA1056-119E-4F02-AB46-A9F8F83DD17C}" srcId="{A80C044E-9CDE-4E07-B34B-78DF8DE14370}" destId="{9D9B500B-5204-437F-9AB5-F509B01BDF0A}" srcOrd="1" destOrd="0" parTransId="{0A4BAC60-B151-496D-BCB4-FE0EDE66742E}" sibTransId="{27F1785E-5FE4-45B6-9E68-012142FC9E4C}"/>
    <dgm:cxn modelId="{F2798980-D06D-4E5C-A26D-65356D72E03E}" type="presOf" srcId="{66C6B8DA-2746-4E1B-9EB6-CFC6674C71AC}" destId="{0D1EB404-03D6-43DE-A3D5-C1EF931289BE}" srcOrd="0" destOrd="0" presId="urn:microsoft.com/office/officeart/2005/8/layout/vList6"/>
    <dgm:cxn modelId="{7304A682-9E18-4DFE-A2C8-200C31308809}" srcId="{36D1A259-CB24-452F-98F7-0269DE3A9DAF}" destId="{BD06E01F-987E-4BE3-896F-69B538D4736B}" srcOrd="0" destOrd="0" parTransId="{FBEC4CC0-7CB2-4A18-AF60-30015EAB0200}" sibTransId="{3769566A-F838-45DC-94FD-D3252A302107}"/>
    <dgm:cxn modelId="{45E8D19C-1C7C-4547-8FC4-51F73BA7ADC3}" type="presOf" srcId="{36D1A259-CB24-452F-98F7-0269DE3A9DAF}" destId="{D98E5945-809E-45A8-9C91-9EE45D82B886}" srcOrd="0" destOrd="0" presId="urn:microsoft.com/office/officeart/2005/8/layout/vList6"/>
    <dgm:cxn modelId="{25B07FAB-8B12-425A-87AF-727B86ECA68E}" srcId="{BD06E01F-987E-4BE3-896F-69B538D4736B}" destId="{BAE7CCF9-4AEC-476A-9CD9-7B86FD209374}" srcOrd="1" destOrd="0" parTransId="{2BA2D037-CBD7-42A3-8844-963699D48BEB}" sibTransId="{4CABE4FC-508A-45AC-9B26-12D8FC50CA14}"/>
    <dgm:cxn modelId="{25465CB5-225A-4001-850F-B210AB1112F0}" type="presOf" srcId="{BD06E01F-987E-4BE3-896F-69B538D4736B}" destId="{956E4046-754F-42CA-869E-90D6410D58BD}" srcOrd="0" destOrd="0" presId="urn:microsoft.com/office/officeart/2005/8/layout/vList6"/>
    <dgm:cxn modelId="{9222C1BD-9362-4135-939B-A0F9336F2BE6}" srcId="{A80C044E-9CDE-4E07-B34B-78DF8DE14370}" destId="{66C6B8DA-2746-4E1B-9EB6-CFC6674C71AC}" srcOrd="0" destOrd="0" parTransId="{D4757A58-42DC-4F0D-A6AB-81746E8D0E4C}" sibTransId="{3971220E-3F3A-499A-9C49-E738B0A957DD}"/>
    <dgm:cxn modelId="{B9F005CD-1598-40B0-BA93-97588C412A6F}" type="presOf" srcId="{8E96FB55-9750-4117-8DC9-91AE0350CBBC}" destId="{0D1EB404-03D6-43DE-A3D5-C1EF931289BE}" srcOrd="0" destOrd="3" presId="urn:microsoft.com/office/officeart/2005/8/layout/vList6"/>
    <dgm:cxn modelId="{1416BAD8-AC6D-4BA9-A612-75F4297A9080}" srcId="{A80C044E-9CDE-4E07-B34B-78DF8DE14370}" destId="{8E96FB55-9750-4117-8DC9-91AE0350CBBC}" srcOrd="3" destOrd="0" parTransId="{D1944179-F029-4B04-9F9B-A86062BAD8FC}" sibTransId="{DE320904-2A20-4164-876C-FC26C2049D91}"/>
    <dgm:cxn modelId="{B4FBCAD8-3340-4032-AD45-38A5F6E67803}" srcId="{BD06E01F-987E-4BE3-896F-69B538D4736B}" destId="{6306C104-9557-4228-82FB-2F375BDB2AC3}" srcOrd="0" destOrd="0" parTransId="{D0DB787E-9529-46EA-A06E-454902B685FD}" sibTransId="{2D511D6B-0467-47F2-95E8-C8403B9B0C5F}"/>
    <dgm:cxn modelId="{118217E5-45B5-461A-9EA4-125676626FC2}" type="presOf" srcId="{6306C104-9557-4228-82FB-2F375BDB2AC3}" destId="{908435B3-2C32-430B-8EA9-CB51AFC34448}" srcOrd="0" destOrd="0" presId="urn:microsoft.com/office/officeart/2005/8/layout/vList6"/>
    <dgm:cxn modelId="{C155F5FE-1307-44B1-AD06-795AE922BB65}" type="presOf" srcId="{2C66D2F5-B4BD-49F2-BE2A-297073744635}" destId="{908435B3-2C32-430B-8EA9-CB51AFC34448}" srcOrd="0" destOrd="2" presId="urn:microsoft.com/office/officeart/2005/8/layout/vList6"/>
    <dgm:cxn modelId="{6F906427-5E33-476F-BF65-06A8C5D31ECE}" type="presParOf" srcId="{D98E5945-809E-45A8-9C91-9EE45D82B886}" destId="{DB48B2F4-1E9C-42B7-937F-341E20B99FD3}" srcOrd="0" destOrd="0" presId="urn:microsoft.com/office/officeart/2005/8/layout/vList6"/>
    <dgm:cxn modelId="{08B5D8BC-28E2-487E-9766-C6271C2DE24D}" type="presParOf" srcId="{DB48B2F4-1E9C-42B7-937F-341E20B99FD3}" destId="{956E4046-754F-42CA-869E-90D6410D58BD}" srcOrd="0" destOrd="0" presId="urn:microsoft.com/office/officeart/2005/8/layout/vList6"/>
    <dgm:cxn modelId="{A928DC40-0E4E-44FF-917F-1F737ABC855A}" type="presParOf" srcId="{DB48B2F4-1E9C-42B7-937F-341E20B99FD3}" destId="{908435B3-2C32-430B-8EA9-CB51AFC34448}" srcOrd="1" destOrd="0" presId="urn:microsoft.com/office/officeart/2005/8/layout/vList6"/>
    <dgm:cxn modelId="{43FA6C67-FA71-4565-8CCE-128BBBC7B372}" type="presParOf" srcId="{D98E5945-809E-45A8-9C91-9EE45D82B886}" destId="{7C80D837-BDB4-4FDA-8111-5031BA451027}" srcOrd="1" destOrd="0" presId="urn:microsoft.com/office/officeart/2005/8/layout/vList6"/>
    <dgm:cxn modelId="{F548B1D3-905C-4AD0-83E4-AA31BF2CC306}" type="presParOf" srcId="{D98E5945-809E-45A8-9C91-9EE45D82B886}" destId="{FBDD3F43-8DF3-42D1-A0E7-AD076BD420CC}" srcOrd="2" destOrd="0" presId="urn:microsoft.com/office/officeart/2005/8/layout/vList6"/>
    <dgm:cxn modelId="{E378DB76-EDB3-4F6B-87A5-330425F68FC3}" type="presParOf" srcId="{FBDD3F43-8DF3-42D1-A0E7-AD076BD420CC}" destId="{C9255C50-3734-4284-AA9B-611A05B04BDD}" srcOrd="0" destOrd="0" presId="urn:microsoft.com/office/officeart/2005/8/layout/vList6"/>
    <dgm:cxn modelId="{87570F82-B266-4F05-83BC-B2CB545A69CB}" type="presParOf" srcId="{FBDD3F43-8DF3-42D1-A0E7-AD076BD420CC}" destId="{0D1EB404-03D6-43DE-A3D5-C1EF931289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435B3-2C32-430B-8EA9-CB51AFC34448}">
      <dsp:nvSpPr>
        <dsp:cNvPr id="0" name=""/>
        <dsp:cNvSpPr/>
      </dsp:nvSpPr>
      <dsp:spPr>
        <a:xfrm>
          <a:off x="3791322" y="574"/>
          <a:ext cx="4436268" cy="2241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хребет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гора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холм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бугор</a:t>
          </a:r>
        </a:p>
      </dsp:txBody>
      <dsp:txXfrm>
        <a:off x="3791322" y="280775"/>
        <a:ext cx="3595665" cy="1681205"/>
      </dsp:txXfrm>
    </dsp:sp>
    <dsp:sp modelId="{956E4046-754F-42CA-869E-90D6410D58BD}">
      <dsp:nvSpPr>
        <dsp:cNvPr id="0" name=""/>
        <dsp:cNvSpPr/>
      </dsp:nvSpPr>
      <dsp:spPr>
        <a:xfrm>
          <a:off x="2009" y="231393"/>
          <a:ext cx="3789312" cy="177997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Положительные</a:t>
          </a:r>
        </a:p>
      </dsp:txBody>
      <dsp:txXfrm>
        <a:off x="88900" y="318284"/>
        <a:ext cx="3615530" cy="1606188"/>
      </dsp:txXfrm>
    </dsp:sp>
    <dsp:sp modelId="{0D1EB404-03D6-43DE-A3D5-C1EF931289BE}">
      <dsp:nvSpPr>
        <dsp:cNvPr id="0" name=""/>
        <dsp:cNvSpPr/>
      </dsp:nvSpPr>
      <dsp:spPr>
        <a:xfrm>
          <a:off x="3819670" y="2466342"/>
          <a:ext cx="4407336" cy="2241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котловина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лощина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овраг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обрыв</a:t>
          </a:r>
        </a:p>
      </dsp:txBody>
      <dsp:txXfrm>
        <a:off x="3819670" y="2746543"/>
        <a:ext cx="3566733" cy="1681205"/>
      </dsp:txXfrm>
    </dsp:sp>
    <dsp:sp modelId="{C9255C50-3734-4284-AA9B-611A05B04BDD}">
      <dsp:nvSpPr>
        <dsp:cNvPr id="0" name=""/>
        <dsp:cNvSpPr/>
      </dsp:nvSpPr>
      <dsp:spPr>
        <a:xfrm>
          <a:off x="2593" y="2714656"/>
          <a:ext cx="3817076" cy="174497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Отрицательные</a:t>
          </a:r>
        </a:p>
      </dsp:txBody>
      <dsp:txXfrm>
        <a:off x="87776" y="2799839"/>
        <a:ext cx="3646710" cy="1574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1CDE-035A-48BA-8245-DBCDEF5C874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A366-F625-4C22-BBAC-585D7F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9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9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7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0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5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8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8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0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5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A366-F625-4C22-BBAC-585D7F01CE4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357167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Горная школа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Мир путешествий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Занятие №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11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099329"/>
            <a:ext cx="6715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Основы топографической подготовки.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Рельеф местности.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8000"/>
          <a:stretch/>
        </p:blipFill>
        <p:spPr>
          <a:xfrm>
            <a:off x="2379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009" y="384473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Лощина (долина, ущелье, овраг)</a:t>
            </a:r>
          </a:p>
        </p:txBody>
      </p:sp>
      <p:pic>
        <p:nvPicPr>
          <p:cNvPr id="3" name="Объект 7">
            <a:extLst>
              <a:ext uri="{FF2B5EF4-FFF2-40B4-BE49-F238E27FC236}">
                <a16:creationId xmlns:a16="http://schemas.microsoft.com/office/drawing/2014/main" id="{0154D9B4-8D80-CA0A-E14A-52DDE7AF89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20401" r="58177"/>
          <a:stretch/>
        </p:blipFill>
        <p:spPr>
          <a:xfrm>
            <a:off x="223139" y="1170718"/>
            <a:ext cx="3369672" cy="54126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F9569-DE36-A441-04C9-7963D4D99CCA}"/>
              </a:ext>
            </a:extLst>
          </p:cNvPr>
          <p:cNvSpPr txBox="1"/>
          <p:nvPr/>
        </p:nvSpPr>
        <p:spPr>
          <a:xfrm>
            <a:off x="3846714" y="1051057"/>
            <a:ext cx="5045765" cy="129266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- вытянутое углубление на склоне, понижающееся в одном направлении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B83D7-0210-4EF8-EF35-DAA5790ECD3E}"/>
              </a:ext>
            </a:extLst>
          </p:cNvPr>
          <p:cNvSpPr txBox="1"/>
          <p:nvPr/>
        </p:nvSpPr>
        <p:spPr>
          <a:xfrm>
            <a:off x="3846713" y="2420888"/>
            <a:ext cx="5045765" cy="249299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Имеет скаты с четко выраженной верхней кромкой –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бровкой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Характерной линией лощины является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тальвег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водослив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) – линия стока воды.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729F6-122A-46B7-F212-410082C28CC8}"/>
              </a:ext>
            </a:extLst>
          </p:cNvPr>
          <p:cNvSpPr txBox="1"/>
          <p:nvPr/>
        </p:nvSpPr>
        <p:spPr>
          <a:xfrm>
            <a:off x="3846712" y="5048597"/>
            <a:ext cx="5045766" cy="1692771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Изображается вытянутыми горизонталями с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бергштрихами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обращенными внутрь</a:t>
            </a:r>
          </a:p>
        </p:txBody>
      </p:sp>
    </p:spTree>
    <p:extLst>
      <p:ext uri="{BB962C8B-B14F-4D97-AF65-F5344CB8AC3E}">
        <p14:creationId xmlns:p14="http://schemas.microsoft.com/office/powerpoint/2010/main" val="214438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2379" y="-2738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009" y="355147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Седловина (перевал)</a:t>
            </a:r>
          </a:p>
        </p:txBody>
      </p:sp>
      <p:pic>
        <p:nvPicPr>
          <p:cNvPr id="3" name="Объект 7">
            <a:extLst>
              <a:ext uri="{FF2B5EF4-FFF2-40B4-BE49-F238E27FC236}">
                <a16:creationId xmlns:a16="http://schemas.microsoft.com/office/drawing/2014/main" id="{3106BF3F-766A-FE7E-6933-B98B4D017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17698" r="54015" b="6066"/>
          <a:stretch/>
        </p:blipFill>
        <p:spPr>
          <a:xfrm>
            <a:off x="251520" y="1268760"/>
            <a:ext cx="3684415" cy="4798308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D4FC32-11D0-281D-4AAA-71EB96124A35}"/>
              </a:ext>
            </a:extLst>
          </p:cNvPr>
          <p:cNvSpPr txBox="1"/>
          <p:nvPr/>
        </p:nvSpPr>
        <p:spPr>
          <a:xfrm>
            <a:off x="4499992" y="1196752"/>
            <a:ext cx="4186808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- понижение между двумя возвышенностями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21418-421B-EAFD-54F8-BCF4C854FB92}"/>
              </a:ext>
            </a:extLst>
          </p:cNvPr>
          <p:cNvSpPr txBox="1"/>
          <p:nvPr/>
        </p:nvSpPr>
        <p:spPr>
          <a:xfrm>
            <a:off x="4499992" y="2927626"/>
            <a:ext cx="4186808" cy="2677656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обе стороны к седловине примыкают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лощины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 горах через хребты, по седловинам, проходят тропы, ведущие 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перевалам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53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25173"/>
          <a:stretch/>
        </p:blipFill>
        <p:spPr>
          <a:xfrm>
            <a:off x="-17197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311666" y="1761385"/>
            <a:ext cx="6204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Топографы придумали специальный способ –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способ горизонталей.</a:t>
            </a:r>
          </a:p>
          <a:p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>
                <a:latin typeface="Arial" pitchFamily="34" charset="0"/>
                <a:cs typeface="Arial" pitchFamily="34" charset="0"/>
              </a:rPr>
              <a:t>Горизонталь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(или основная горизонталь) – это линия, соединяющая точки, имеющие одинаковую высоту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над уровнем моря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Горизонталь является условным знаком в прямом смысле этого слова. 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Горизонталь нельзя увидеть на местности, ее положение можно только представить себе в воображении.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ECBE1-A941-854B-F757-BA37AC2915E2}"/>
              </a:ext>
            </a:extLst>
          </p:cNvPr>
          <p:cNvSpPr txBox="1"/>
          <p:nvPr/>
        </p:nvSpPr>
        <p:spPr>
          <a:xfrm>
            <a:off x="457200" y="301079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Каким же способом можно изобразить все эти и другие формы рельефа на местности?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CC443E-E371-DA27-98E0-0853BBAC6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143" y="1285455"/>
            <a:ext cx="1858975" cy="533683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25173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07504" y="30859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Совершим воображаемую поездку на берег моря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D501E7-FEDF-5685-0ECB-1E261ED377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9" b="74365"/>
          <a:stretch/>
        </p:blipFill>
        <p:spPr bwMode="auto">
          <a:xfrm>
            <a:off x="1799692" y="1048206"/>
            <a:ext cx="5544616" cy="21326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1F6BD-26F6-6ADE-0874-57DED8AAC0A6}"/>
              </a:ext>
            </a:extLst>
          </p:cNvPr>
          <p:cNvSpPr txBox="1"/>
          <p:nvPr/>
        </p:nvSpPr>
        <p:spPr>
          <a:xfrm>
            <a:off x="457200" y="3499902"/>
            <a:ext cx="8075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Поодаль от берега лежит небольшой остров. На нем находится один домик рыбака. По форме остров продолговатый, простирается в направлении запад-восток. Большую часть острова занимает гора, ее крутой восточный склон почти отвесно обрывается в море. Дом расположен в западной части. Гора здесь довольно пологая, и с этой стороны подниматься на нее нетрудно. У горы две вершины, причем восточная – выше.</a:t>
            </a:r>
          </a:p>
          <a:p>
            <a:pPr indent="449580"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Призовем на помощь воображение. Мы подлетаем к острову на самолете и делаем снимок – рис.1 </a:t>
            </a:r>
          </a:p>
        </p:txBody>
      </p:sp>
    </p:spTree>
    <p:extLst>
      <p:ext uri="{BB962C8B-B14F-4D97-AF65-F5344CB8AC3E}">
        <p14:creationId xmlns:p14="http://schemas.microsoft.com/office/powerpoint/2010/main" val="100731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25173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07504" y="30859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Совершим воображаемую поездку на берег моря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1F6BD-26F6-6ADE-0874-57DED8AAC0A6}"/>
              </a:ext>
            </a:extLst>
          </p:cNvPr>
          <p:cNvSpPr txBox="1"/>
          <p:nvPr/>
        </p:nvSpPr>
        <p:spPr>
          <a:xfrm>
            <a:off x="491299" y="3863181"/>
            <a:ext cx="7913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Теперь сменим самолет на рыбацкую лодку, подходим к острову с юга и снова делаем снимок, хотя сейчас не совсем подходящая для фотографирования пасмурная погода. В результате  получаем снимок, где в тумане особенно четко проступает силуэт острова – рис. 2 (прочти первый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бзац еще раз и сравни описание с силуэтом).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302C93-691E-080F-7DD4-046E22FAF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7" b="50000"/>
          <a:stretch/>
        </p:blipFill>
        <p:spPr bwMode="auto">
          <a:xfrm>
            <a:off x="1275580" y="1078844"/>
            <a:ext cx="6592839" cy="243920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814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36617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07504" y="30859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Совершим воображаемую поездку на берег моря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1F6BD-26F6-6ADE-0874-57DED8AAC0A6}"/>
              </a:ext>
            </a:extLst>
          </p:cNvPr>
          <p:cNvSpPr txBox="1"/>
          <p:nvPr/>
        </p:nvSpPr>
        <p:spPr>
          <a:xfrm>
            <a:off x="251520" y="3134141"/>
            <a:ext cx="85935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Наконец, используем третье средство передвижения - вертолет! Дадим волю воображению: нам предстоит раскрасить гору, поэтому мы взяли с собой большую банку краски и кисть с длинной ручкой. Но всю поверхность горы раскрашивать не будем, нанесем только определенные линии. Попросим пилота облететь остров, прижимаясь поближе к горе, чтобы можно было достать ее кистью. И самое важное: пилот должен все время тщательно следить за высотомером, чтобы пройти весь круг точно на высоте 5 метров над уровнем моря. Круг замкнут, 5-метровый уровень нанесен, и мы просим пилота подняться снова на 5 метров, чтобы нанести 10-метровую И т.д., поднимаемся каждый раз на 5 метров. И, когда очередь доходит до 20-метровой отметки, оказывается, что достаточно пометить лишь восточную вершину. Сейчас наш остров выглядит как на рисунке 3.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6CA431-6FDA-8FD3-1D9B-D9C3126C53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2243"/>
          <a:stretch/>
        </p:blipFill>
        <p:spPr bwMode="auto">
          <a:xfrm>
            <a:off x="1826652" y="800230"/>
            <a:ext cx="5490696" cy="22956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919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36617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07504" y="30859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Совершим воображаемую поездку на берег моря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1F6BD-26F6-6ADE-0874-57DED8AAC0A6}"/>
              </a:ext>
            </a:extLst>
          </p:cNvPr>
          <p:cNvSpPr txBox="1"/>
          <p:nvPr/>
        </p:nvSpPr>
        <p:spPr>
          <a:xfrm>
            <a:off x="275243" y="3678515"/>
            <a:ext cx="85935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же мы попросим пилота набрать высоту и зависнуть над островом, то увидим картинку, показанную на рисунке 4.</a:t>
            </a:r>
          </a:p>
          <a:p>
            <a:pPr indent="449580"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Нанесенные нами линии представляются теперь как охватывающие друг друга кольца. Внутри - 20-метровая отметка, а береговая линия - самое внешнее кольцо.</a:t>
            </a:r>
          </a:p>
          <a:p>
            <a:pPr indent="449580"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если мы снова прочтем текст сначала и сравним его с рисунком 4, то увидим, что описание соответствует действительности.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52C469-18AA-097E-0B09-9E87F73F6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9"/>
          <a:stretch/>
        </p:blipFill>
        <p:spPr bwMode="auto">
          <a:xfrm>
            <a:off x="1187624" y="1078845"/>
            <a:ext cx="6768752" cy="217893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474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36617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F6F84B3-46BA-25B8-8673-42CB568FD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97356"/>
            <a:ext cx="3888432" cy="5872004"/>
          </a:xfr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107504" y="30859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Совершим воображаемую поездку на берег моря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9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25173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07504" y="308590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Таким образом, 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наличие горизонталей на карте означает, что изображаемая местность не является абсолютно плоской.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Запомни!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Чем ближе расположены горизонтали друг к другу, тем склон круче, чем дальше они друг от друга, тем склон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положе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564F3F-4EE0-AEC8-8829-9BCBD8182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83" y="656601"/>
            <a:ext cx="3883505" cy="54695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626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Высота сечения рельефа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558F3-A105-8285-378B-036AE79CE07E}"/>
              </a:ext>
            </a:extLst>
          </p:cNvPr>
          <p:cNvSpPr txBox="1"/>
          <p:nvPr/>
        </p:nvSpPr>
        <p:spPr>
          <a:xfrm>
            <a:off x="467207" y="1001207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Высота сечения рельефа (сечение рельефа) – это разность высот между точками, лежащими на двух соседних горизонталях одного склона, или однонаправленных горизонталях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834BFB-33A3-B724-0DC1-FABF0C1D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56" y="2924944"/>
            <a:ext cx="4347752" cy="331742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AFF98-C2C6-D506-C386-B990FFB385E3}"/>
              </a:ext>
            </a:extLst>
          </p:cNvPr>
          <p:cNvSpPr txBox="1"/>
          <p:nvPr/>
        </p:nvSpPr>
        <p:spPr>
          <a:xfrm>
            <a:off x="350192" y="2663354"/>
            <a:ext cx="3812373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Сечение рельефа является важным понятием, поскольку способствует наглядной передаче крутизны склонов, и, что еще более важно, изменения крутизны в пределах одного склона.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на картах буквой  «Н», «h» (от английского слова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– высота). В данном случае сечение рельефа равно пяти метрам.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14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160" y="846138"/>
            <a:ext cx="7846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Цель занятия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познакомиться с понятием «рельеф», дать характеристику основным формам рельефа;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показать как рельеф местности изображается на топографических картах.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53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A21C9-608C-3A56-3475-CBF72E6F620F}"/>
              </a:ext>
            </a:extLst>
          </p:cNvPr>
          <p:cNvSpPr txBox="1"/>
          <p:nvPr/>
        </p:nvSpPr>
        <p:spPr>
          <a:xfrm>
            <a:off x="457200" y="1002459"/>
            <a:ext cx="84352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однозначного восприятия местности необходимо иметь представление о том, в каком направлении идет снижение. Для этого вводится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это короткий отрезок прямой, примыкающий одним концом к горизонтали перпендикулярно к ней, а другим концом указывающий направление вниз по склону.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AB6C67-C8F3-A19A-2270-99A324EB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754572"/>
            <a:ext cx="4464496" cy="113557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431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43"/>
          <a:stretch/>
        </p:blipFill>
        <p:spPr>
          <a:xfrm>
            <a:off x="-8740" y="27386"/>
            <a:ext cx="9144000" cy="68306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0549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A21C9-608C-3A56-3475-CBF72E6F620F}"/>
              </a:ext>
            </a:extLst>
          </p:cNvPr>
          <p:cNvSpPr txBox="1"/>
          <p:nvPr/>
        </p:nvSpPr>
        <p:spPr>
          <a:xfrm>
            <a:off x="251520" y="840320"/>
            <a:ext cx="86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всегда направлен вниз по склону — посмотрите на условное изображение ямы и горы.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D839B5-C5DB-5658-3A79-77843D7E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29" y="1985392"/>
            <a:ext cx="6244741" cy="3715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06D17-141E-FA4D-441C-A1DEF1AA2BDE}"/>
              </a:ext>
            </a:extLst>
          </p:cNvPr>
          <p:cNvSpPr txBox="1"/>
          <p:nvPr/>
        </p:nvSpPr>
        <p:spPr>
          <a:xfrm>
            <a:off x="251520" y="5891583"/>
            <a:ext cx="8990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Запомни! При обозначении бугра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иногда не показывают.</a:t>
            </a:r>
          </a:p>
        </p:txBody>
      </p:sp>
    </p:spTree>
    <p:extLst>
      <p:ext uri="{BB962C8B-B14F-4D97-AF65-F5344CB8AC3E}">
        <p14:creationId xmlns:p14="http://schemas.microsoft.com/office/powerpoint/2010/main" val="158728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693"/>
            <a:ext cx="8229600" cy="8267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Численные значения высот горизонталей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6E1FA-DFE6-007D-3842-70088475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67" y="4149080"/>
            <a:ext cx="2655916" cy="185594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68C08-CAF1-0FE8-71B3-9B9308E40397}"/>
              </a:ext>
            </a:extLst>
          </p:cNvPr>
          <p:cNvSpPr txBox="1"/>
          <p:nvPr/>
        </p:nvSpPr>
        <p:spPr>
          <a:xfrm>
            <a:off x="313184" y="789016"/>
            <a:ext cx="8517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Отметки горизонталей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(ставятся в разрывах линий) показывают, на какой высоте находится данная горизонталь, чтобы помочь лучше оценить крутизну склонов. На карте справа значение высоты горизонтали - 810 метров (указано красной стрелкой).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дополнение 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бергштрихам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она помогает понять,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Сторону склон идет вниз: где у цифры низ, туда и склон понижается. Отметки также ставятся и на вершинах гор.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A0EE2-982B-465D-C40C-DD0520AB5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518" y="3861021"/>
            <a:ext cx="3222667" cy="2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73"/>
          <a:stretch/>
        </p:blipFill>
        <p:spPr>
          <a:xfrm>
            <a:off x="-8740" y="27385"/>
            <a:ext cx="9144000" cy="68306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405F00-7E7F-550C-06DD-F179DB0E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517609"/>
            <a:ext cx="4846193" cy="2520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7C3E4-3A45-F623-D219-0A3F503B550E}"/>
              </a:ext>
            </a:extLst>
          </p:cNvPr>
          <p:cNvSpPr txBox="1"/>
          <p:nvPr/>
        </p:nvSpPr>
        <p:spPr>
          <a:xfrm>
            <a:off x="457199" y="1233626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1.	Холм или впадина показана на рисунке?</a:t>
            </a:r>
          </a:p>
        </p:txBody>
      </p:sp>
    </p:spTree>
    <p:extLst>
      <p:ext uri="{BB962C8B-B14F-4D97-AF65-F5344CB8AC3E}">
        <p14:creationId xmlns:p14="http://schemas.microsoft.com/office/powerpoint/2010/main" val="156476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73"/>
          <a:stretch/>
        </p:blipFill>
        <p:spPr>
          <a:xfrm>
            <a:off x="-8740" y="27385"/>
            <a:ext cx="9144000" cy="68306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7C3E4-3A45-F623-D219-0A3F503B550E}"/>
              </a:ext>
            </a:extLst>
          </p:cNvPr>
          <p:cNvSpPr txBox="1"/>
          <p:nvPr/>
        </p:nvSpPr>
        <p:spPr>
          <a:xfrm>
            <a:off x="457199" y="1233626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	По горизонталям определи – юго-восточный склон впадины будет крутой или пологий?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143499-7489-4243-9B85-19DC94D4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708" y="2330985"/>
            <a:ext cx="4813104" cy="26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73"/>
          <a:stretch/>
        </p:blipFill>
        <p:spPr>
          <a:xfrm>
            <a:off x="-8740" y="27385"/>
            <a:ext cx="9144000" cy="68306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7C3E4-3A45-F623-D219-0A3F503B550E}"/>
              </a:ext>
            </a:extLst>
          </p:cNvPr>
          <p:cNvSpPr txBox="1"/>
          <p:nvPr/>
        </p:nvSpPr>
        <p:spPr>
          <a:xfrm>
            <a:off x="457199" y="1233626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	В каком случае от мельницы не будет виден лиственный лес?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4373D-79A8-DCCD-35D0-D2FF9F70D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54" y="2330985"/>
            <a:ext cx="7846089" cy="28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73"/>
          <a:stretch/>
        </p:blipFill>
        <p:spPr>
          <a:xfrm>
            <a:off x="-8740" y="27385"/>
            <a:ext cx="9144000" cy="68306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7C3E4-3A45-F623-D219-0A3F503B550E}"/>
              </a:ext>
            </a:extLst>
          </p:cNvPr>
          <p:cNvSpPr txBox="1"/>
          <p:nvPr/>
        </p:nvSpPr>
        <p:spPr>
          <a:xfrm>
            <a:off x="457199" y="1233626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4.	Опиши объект, изображенный на рисунке.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а) Какая форма рельефа изображена?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б) Какова абсолютная высота этого рельефа?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в) Через сколько метров проведены горизонтали?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г) Какой склон объекта крутой?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BFA32-6CD1-1826-15DD-B11079C9C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28249"/>
            <a:ext cx="5582373" cy="24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17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82E2A-1BA4-5F02-C7AD-32FDE9FAC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73"/>
          <a:stretch/>
        </p:blipFill>
        <p:spPr>
          <a:xfrm>
            <a:off x="-8740" y="27385"/>
            <a:ext cx="9144000" cy="68306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A7100-C840-748D-1FA5-458D961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1" y="544298"/>
            <a:ext cx="4641602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7C3E4-3A45-F623-D219-0A3F503B550E}"/>
              </a:ext>
            </a:extLst>
          </p:cNvPr>
          <p:cNvSpPr txBox="1"/>
          <p:nvPr/>
        </p:nvSpPr>
        <p:spPr>
          <a:xfrm>
            <a:off x="505226" y="2564904"/>
            <a:ext cx="4114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Здесь приведены 10 силуэтов разных возвышенностей. Какие схематичные изображения подходят к каждому силуэту?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2BE2B-8D2C-9EB3-CC6E-C5CB2A197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3" t="10295" r="15074"/>
          <a:stretch/>
        </p:blipFill>
        <p:spPr>
          <a:xfrm>
            <a:off x="5148064" y="217379"/>
            <a:ext cx="3809702" cy="64905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432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G:\2022\Горная школа\M37-050   БЕЛГОРОД  89-94  (-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31" y="26467"/>
            <a:ext cx="6200737" cy="68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е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795" y="1600200"/>
            <a:ext cx="6784409" cy="4525963"/>
          </a:xfrm>
        </p:spPr>
      </p:pic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7291"/>
          <a:stretch/>
        </p:blipFill>
        <p:spPr>
          <a:xfrm>
            <a:off x="0" y="201708"/>
            <a:ext cx="9144000" cy="6656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2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Зачем ?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Для чего?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Где пригодится?</a:t>
            </a:r>
          </a:p>
        </p:txBody>
      </p:sp>
      <p:pic>
        <p:nvPicPr>
          <p:cNvPr id="7" name="Рисунок 6" descr="Р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72636"/>
            <a:ext cx="3256193" cy="217079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29873"/>
          <a:stretch/>
        </p:blipFill>
        <p:spPr>
          <a:xfrm>
            <a:off x="0" y="251996"/>
            <a:ext cx="9144000" cy="6606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731837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Есть на Земле горы и есть равнины. Поверхность нашей планеты редко бывает ровной. На любой равнинной местности всегда есть даже небольшие возвышения и понижения: холмы, бугры, впадины, овраги, ямы, обрывы по берегам рек и др.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	Все это вместе взятое представляет собой рельеф данной местности. 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	Рельеф – это совокупность всех неровностей земной поверхности.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1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76" y="548680"/>
            <a:ext cx="814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Формы рельефа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FD0DBDD7-F892-93D4-19D4-021460CD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315518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338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76" y="274638"/>
            <a:ext cx="81472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Коричневые линии на карте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Любая карта всегда имеет основной целью предоставить подробную, точную и достоверную информацию, а изображение рельефа составляет наиболее важную часть содержания карты. 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Так вот, чтобы передать на плоском листе карты насколько высоко нужно подняться по склону, насколько часто чередуются спуски и подъемы, насколько они крутые или пологие, существует специальный способ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способ горизонталей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Именно горизонтали – коричневые линии на карте – помогают нам увидеть все особенности рельефа данной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66432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3" cstate="print"/>
          <a:srcRect b="344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376" y="274638"/>
            <a:ext cx="814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ГОРА (холм, курган, сопка, бугор)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EF7C63-3D38-2B55-5F49-BC123966C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8449" r="55604" b="6227"/>
          <a:stretch/>
        </p:blipFill>
        <p:spPr>
          <a:xfrm>
            <a:off x="219483" y="1196752"/>
            <a:ext cx="3888432" cy="51657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483555-9CED-3839-E27F-F79A110BFB55}"/>
              </a:ext>
            </a:extLst>
          </p:cNvPr>
          <p:cNvSpPr txBox="1"/>
          <p:nvPr/>
        </p:nvSpPr>
        <p:spPr>
          <a:xfrm>
            <a:off x="4327398" y="1568222"/>
            <a:ext cx="461885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ysClr val="windowText" lastClr="000000"/>
                </a:solidFill>
              </a:rPr>
              <a:t>- возвышенность, формой напоминающая конус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7AD10-EDF9-B2D0-2EB0-730B7187BC49}"/>
              </a:ext>
            </a:extLst>
          </p:cNvPr>
          <p:cNvSpPr txBox="1"/>
          <p:nvPr/>
        </p:nvSpPr>
        <p:spPr>
          <a:xfrm>
            <a:off x="4316529" y="2829311"/>
            <a:ext cx="4618856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Гора имеет вершину, от которой склон понижается к основанию – </a:t>
            </a:r>
            <a:r>
              <a:rPr lang="ru-RU" sz="2800" b="1" dirty="0"/>
              <a:t>подошве</a:t>
            </a:r>
            <a:r>
              <a:rPr lang="ru-RU" sz="28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3482BA-5797-0811-371C-6676B321FF53}"/>
              </a:ext>
            </a:extLst>
          </p:cNvPr>
          <p:cNvSpPr txBox="1"/>
          <p:nvPr/>
        </p:nvSpPr>
        <p:spPr>
          <a:xfrm>
            <a:off x="4316529" y="4581128"/>
            <a:ext cx="4618856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Гора изображается замкнутыми горизонталями </a:t>
            </a:r>
          </a:p>
        </p:txBody>
      </p:sp>
    </p:spTree>
    <p:extLst>
      <p:ext uri="{BB962C8B-B14F-4D97-AF65-F5344CB8AC3E}">
        <p14:creationId xmlns:p14="http://schemas.microsoft.com/office/powerpoint/2010/main" val="36716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g">
            <a:extLst>
              <a:ext uri="{FF2B5EF4-FFF2-40B4-BE49-F238E27FC236}">
                <a16:creationId xmlns:a16="http://schemas.microsoft.com/office/drawing/2014/main" id="{A08BAEE8-3BD4-6D50-B738-78941DBB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21851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95D80-C317-621D-216F-89CC812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КОТЛОВИНА (впадина = яма)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648FE-5C40-9484-2B4D-93333166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5805264"/>
            <a:ext cx="6419056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14918-98E2-AB29-3D2C-1A8B01BB4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2" y="1023304"/>
            <a:ext cx="3528932" cy="279636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543C0A-B5CE-82BC-ACB2-B49402668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263424"/>
            <a:ext cx="2375977" cy="211756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520BD-0CBA-7838-EB04-0852C6B911B0}"/>
              </a:ext>
            </a:extLst>
          </p:cNvPr>
          <p:cNvSpPr txBox="1"/>
          <p:nvPr/>
        </p:nvSpPr>
        <p:spPr>
          <a:xfrm>
            <a:off x="3995936" y="1208700"/>
            <a:ext cx="4824536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- замкнутая впадина, обычно с пологими скатами.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77ECC-C031-304B-B61E-B0FCA54FE22C}"/>
              </a:ext>
            </a:extLst>
          </p:cNvPr>
          <p:cNvSpPr txBox="1"/>
          <p:nvPr/>
        </p:nvSpPr>
        <p:spPr>
          <a:xfrm>
            <a:off x="3994674" y="2463566"/>
            <a:ext cx="4824536" cy="181588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Котловина имеет самую низшую точку – </a:t>
            </a:r>
            <a:r>
              <a:rPr lang="ru-RU" sz="2800" b="1" dirty="0"/>
              <a:t>дно</a:t>
            </a:r>
            <a:r>
              <a:rPr lang="ru-RU" sz="2800" dirty="0"/>
              <a:t>.</a:t>
            </a:r>
          </a:p>
          <a:p>
            <a:pPr algn="ctr"/>
            <a:r>
              <a:rPr lang="ru-RU" sz="2800" dirty="0"/>
              <a:t>Внутри котловины часто возникает болото или озеро.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20B30-F119-A8FA-1DE2-A58E14A2B144}"/>
              </a:ext>
            </a:extLst>
          </p:cNvPr>
          <p:cNvSpPr txBox="1"/>
          <p:nvPr/>
        </p:nvSpPr>
        <p:spPr>
          <a:xfrm>
            <a:off x="3994674" y="4581128"/>
            <a:ext cx="4897806" cy="181588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Изображается замкнутыми горизонталями. </a:t>
            </a:r>
          </a:p>
          <a:p>
            <a:pPr algn="ctr"/>
            <a:r>
              <a:rPr lang="ru-RU" sz="2800" b="1" dirty="0" err="1"/>
              <a:t>Бергштрихи</a:t>
            </a:r>
            <a:r>
              <a:rPr lang="ru-RU" sz="2800" dirty="0"/>
              <a:t> направлены внутрь.</a:t>
            </a:r>
          </a:p>
        </p:txBody>
      </p:sp>
    </p:spTree>
    <p:extLst>
      <p:ext uri="{BB962C8B-B14F-4D97-AF65-F5344CB8AC3E}">
        <p14:creationId xmlns:p14="http://schemas.microsoft.com/office/powerpoint/2010/main" val="300798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 rotWithShape="1">
          <a:blip r:embed="rId2" cstate="print"/>
          <a:srcRect b="8000"/>
          <a:stretch/>
        </p:blipFill>
        <p:spPr>
          <a:xfrm>
            <a:off x="2379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9745" y="8031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ХРЕБЕТ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E01FDD-D2D9-1506-2468-D2146413C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8" t="41340" r="4602" b="16805"/>
          <a:stretch/>
        </p:blipFill>
        <p:spPr bwMode="auto">
          <a:xfrm>
            <a:off x="505551" y="1397228"/>
            <a:ext cx="3460013" cy="304061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E6E5B-9C0D-0AEC-71ED-805051E4C3FF}"/>
              </a:ext>
            </a:extLst>
          </p:cNvPr>
          <p:cNvSpPr txBox="1"/>
          <p:nvPr/>
        </p:nvSpPr>
        <p:spPr>
          <a:xfrm>
            <a:off x="4459643" y="725140"/>
            <a:ext cx="4347458" cy="129266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- возвышенность, вытянутая в одном направлении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ED880-F8EB-82E0-A0CA-09126924A7AB}"/>
              </a:ext>
            </a:extLst>
          </p:cNvPr>
          <p:cNvSpPr txBox="1"/>
          <p:nvPr/>
        </p:nvSpPr>
        <p:spPr>
          <a:xfrm>
            <a:off x="4468736" y="2190343"/>
            <a:ext cx="4347458" cy="2092881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Хребет имеет линию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водораздела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– линию соединения противоположных скатов хребта.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7B8F4-A441-66D2-DC45-151BFC38D24F}"/>
              </a:ext>
            </a:extLst>
          </p:cNvPr>
          <p:cNvSpPr txBox="1"/>
          <p:nvPr/>
        </p:nvSpPr>
        <p:spPr>
          <a:xfrm>
            <a:off x="1249814" y="81951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местности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BF40C-700F-8B63-0E6A-C233774A149E}"/>
              </a:ext>
            </a:extLst>
          </p:cNvPr>
          <p:cNvSpPr txBox="1"/>
          <p:nvPr/>
        </p:nvSpPr>
        <p:spPr>
          <a:xfrm>
            <a:off x="1222960" y="4656239"/>
            <a:ext cx="196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 карте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4C5090-099A-5CEA-4A41-72A41D94D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20" y="5156488"/>
            <a:ext cx="3787872" cy="12470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56B3D9-C51D-FE62-230B-5BCE3ECE0126}"/>
              </a:ext>
            </a:extLst>
          </p:cNvPr>
          <p:cNvSpPr txBox="1"/>
          <p:nvPr/>
        </p:nvSpPr>
        <p:spPr>
          <a:xfrm>
            <a:off x="4459642" y="4509120"/>
            <a:ext cx="4347459" cy="2092881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Изображается огибающими гребень хребта и идущими по его скатам вытянутыми горизонталями.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1239</Words>
  <Application>Microsoft Office PowerPoint</Application>
  <PresentationFormat>Экран (4:3)</PresentationFormat>
  <Paragraphs>119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КОТЛОВИНА (впадина = яма)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Высота сечения рельефа</vt:lpstr>
      <vt:lpstr>Бергштрих</vt:lpstr>
      <vt:lpstr>Бергштрих</vt:lpstr>
      <vt:lpstr>Численные значения высот горизонталей </vt:lpstr>
      <vt:lpstr>Практическая работа</vt:lpstr>
      <vt:lpstr>Практическая работа</vt:lpstr>
      <vt:lpstr>Практическая работа</vt:lpstr>
      <vt:lpstr>Практическая работа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2022-10-25T04:08:33Z</dcterms:created>
  <dcterms:modified xsi:type="dcterms:W3CDTF">2023-01-17T03:31:16Z</dcterms:modified>
</cp:coreProperties>
</file>