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7" r:id="rId2"/>
    <p:sldId id="260" r:id="rId3"/>
    <p:sldId id="300" r:id="rId4"/>
    <p:sldId id="261" r:id="rId5"/>
    <p:sldId id="262" r:id="rId6"/>
    <p:sldId id="263" r:id="rId7"/>
    <p:sldId id="285" r:id="rId8"/>
    <p:sldId id="283" r:id="rId9"/>
    <p:sldId id="291" r:id="rId10"/>
    <p:sldId id="293" r:id="rId11"/>
    <p:sldId id="294" r:id="rId12"/>
    <p:sldId id="297" r:id="rId13"/>
    <p:sldId id="296" r:id="rId14"/>
    <p:sldId id="292" r:id="rId15"/>
    <p:sldId id="298" r:id="rId16"/>
    <p:sldId id="301" r:id="rId17"/>
    <p:sldId id="29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D1CDE-035A-48BA-8245-DBCDEF5C874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4A366-F625-4C22-BBAC-585D7F01C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29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A366-F625-4C22-BBAC-585D7F01CE4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19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2" cstate="print"/>
          <a:srcRect b="8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357167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Горная школа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Мир путешествий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Занятие №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2099329"/>
            <a:ext cx="671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Узлы, основные виды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B82E2A-1BA4-5F02-C7AD-32FDE9F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40" y="27385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Узел «Стремя»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88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5072098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мя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в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альпинизме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анг.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Clove Hitch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—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тормозящий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вспомогательный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узел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который завязывают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основной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альпинистской верёвкой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на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карабине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обеспечивая тем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самым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страховку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альпиниста. Применяют для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создания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петли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для ноги при подъёме в технике «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грудь-нога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». Узел часто используют в альпинизме,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при подъеме на гору.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Также может быть применён в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спасательных работах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для торможения верёвки и для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самостраховки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 Преимущество использования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стремени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в самостраховке — возможность быстрого и лёгкого регулирования длины.</a:t>
                      </a:r>
                      <a:endParaRPr lang="ru-RU" sz="1800" b="1" i="0" u="sng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800" b="1" i="0" u="sng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Контрольный узел обязательн, если один из концов не рабочий.</a:t>
                      </a:r>
                      <a:endParaRPr lang="ru-RU" sz="1800" b="1" i="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0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500306"/>
            <a:ext cx="3982472" cy="25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1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B82E2A-1BA4-5F02-C7AD-32FDE9F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40" y="27385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Узел «Схватывающий»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15436" cy="5072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7718"/>
                <a:gridCol w="4357718"/>
              </a:tblGrid>
              <a:tr h="5072098"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Схватывающий узел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— 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Узел вяжется верёвкой меньшего диаметра вокруг верёвки большего диаметра идеальная разница в 4 пункта,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используется для обеспечения фиксации на основной верёвке за счёт трения в случае резкого натяжения. Однако за счёт естественных недостатков — снижения силы трения на мокрых или обледенелых верёвках, а также в связи с большим разнообразием верёвок из синтетических волокон, данный узел специалистами рекомендуется использовать «по назначению» с осторожностью.</a:t>
                      </a:r>
                    </a:p>
                    <a:p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быту узел применяется для привязывания верёвки к горизонтальной опоре – качели, гамак и тд.</a:t>
                      </a:r>
                      <a:endParaRPr lang="ru-RU" sz="1600" b="1" i="0" u="non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600" b="1" i="0" u="sng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</a:t>
                      </a:r>
                      <a:r>
                        <a:rPr lang="ru-RU" sz="1600" b="1" i="0" u="sng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данный узел, контрольные узлы не требуются</a:t>
                      </a:r>
                      <a:r>
                        <a:rPr lang="ru-RU" sz="1600" b="1" i="0" u="sng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600" b="1" i="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0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4508911" y="1920453"/>
            <a:ext cx="4626774" cy="37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1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B82E2A-1BA4-5F02-C7AD-32FDE9F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40" y="27385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Узел «Штык»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072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5072098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Штык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(от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нидерл.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steek</a:t>
                      </a:r>
                      <a:r>
                        <a:rPr lang="en-US" sz="1800" b="0" i="0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 «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узел»;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англ.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hitch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 —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узел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который завязывают исключительно на опоре . Чтобы закрепить веревку к объекту.Не обходимо минимум 3 петли. После штыка, завязанного концом веревки.  Штык, снятый с опоры теряет свою форму.</a:t>
                      </a:r>
                    </a:p>
                    <a:p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Узел используется для наведения переправ через реку, овраг, пропасть</a:t>
                      </a:r>
                      <a:r>
                        <a:rPr lang="ru-RU" sz="1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 тд.</a:t>
                      </a:r>
                      <a:endParaRPr lang="ru-RU" sz="1800" b="1" i="0" u="non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800" b="1" i="0" u="sng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Контрольный узел обязательн.</a:t>
                      </a:r>
                      <a:endParaRPr lang="ru-RU" sz="1800" b="1" i="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0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shtyk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571744"/>
            <a:ext cx="4013135" cy="27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1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B82E2A-1BA4-5F02-C7AD-32FDE9F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40" y="27385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Узел «Дубовый»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5072098">
                <a:tc>
                  <a:txBody>
                    <a:bodyPr/>
                    <a:lstStyle/>
                    <a:p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4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Дуб</a:t>
                      </a: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ó</a:t>
                      </a:r>
                      <a:r>
                        <a:rPr lang="vi-VN" sz="14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вый у́зел</a:t>
                      </a:r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vi-VN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англ.</a:t>
                      </a:r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Overhand Bend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— </a:t>
                      </a:r>
                      <a:r>
                        <a:rPr lang="vi-VN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соединяющий</a:t>
                      </a:r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временный </a:t>
                      </a:r>
                      <a:r>
                        <a:rPr lang="vi-VN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узел</a:t>
                      </a:r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которым временно завязывают концы двух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отдельных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альпинистских верёвок</a:t>
                      </a:r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для удлинения. Преимущественно применяют в </a:t>
                      </a:r>
                      <a:r>
                        <a:rPr lang="vi-VN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альпинизм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спелеотуризме,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горном деле и спасательных работах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так как этот узел не цепляется за объекты; в этом случае оставляют более длинные </a:t>
                      </a:r>
                      <a:r>
                        <a:rPr lang="vi-VN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рабочие</a:t>
                      </a:r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концы  40—60 диаметров верёвки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</a:t>
                      </a:r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ильно затянутый узел трудно развязать, поэтому в морском деле не применяют. Дубовый узел ослабляет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веревку</a:t>
                      </a:r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месте завязывания.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</a:t>
                      </a:r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зел может быть двух </a:t>
                      </a:r>
                      <a:r>
                        <a:rPr lang="vi-VN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вариантов</a:t>
                      </a:r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— дубовый (</a:t>
                      </a:r>
                      <a:r>
                        <a:rPr lang="vi-VN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простой</a:t>
                      </a:r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узел и </a:t>
                      </a:r>
                      <a:r>
                        <a:rPr lang="vi-VN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дубовая восьмёрка</a:t>
                      </a:r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Дубовую восьмёрку считают опасным узлом и поэтому не используют</a:t>
                      </a:r>
                      <a:r>
                        <a:rPr lang="ru-RU" sz="1400" b="0" i="0" u="none" strike="noStrike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400" b="1" i="0" u="sng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400" b="1" i="0" u="sng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</a:t>
                      </a:r>
                      <a:r>
                        <a:rPr lang="ru-RU" sz="1400" b="1" i="0" u="sng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данный узел, контрольные узлы не требуются</a:t>
                      </a:r>
                      <a:r>
                        <a:rPr lang="ru-RU" sz="1600" b="1" i="0" u="sng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0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800px-Sackstich_Tropf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57364"/>
            <a:ext cx="4071966" cy="305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1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B82E2A-1BA4-5F02-C7AD-32FDE9F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40" y="27385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Узел «Булинь»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072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5072098">
                <a:tc>
                  <a:txBody>
                    <a:bodyPr/>
                    <a:lstStyle/>
                    <a:p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Бес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дочный у́зел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vi-VN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фр.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Nœud de chaise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— «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узел-стул, беседка») или 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були́нь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vi-VN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англ.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vi-VN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wline Knot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— «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узел тросом носового паруса») в морском деле — незатягивающаяся </a:t>
                      </a:r>
                      <a:r>
                        <a:rPr lang="vi-VN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петля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на конце </a:t>
                      </a:r>
                      <a:r>
                        <a:rPr lang="vi-VN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троса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Булинь состоит из </a:t>
                      </a:r>
                      <a:r>
                        <a:rPr lang="vi-VN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колы́шки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и </a:t>
                      </a:r>
                      <a:r>
                        <a:rPr lang="vi-VN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обноса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Один из основных </a:t>
                      </a:r>
                      <a:r>
                        <a:rPr lang="vi-VN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узлов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Иногда именуют «королём узлов»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простоту, универсальность применения.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sng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Контрольный узел обязательн.</a:t>
                      </a:r>
                      <a:endParaRPr lang="ru-RU" sz="1800" b="1" i="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0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61945" y="2410295"/>
            <a:ext cx="4786346" cy="268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1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B82E2A-1BA4-5F02-C7AD-32FDE9F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40" y="27385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Домашнее задание</a:t>
            </a: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ru-RU" dirty="0" smtClean="0"/>
              <a:t>Повторить  узлы</a:t>
            </a:r>
            <a:r>
              <a:rPr lang="ru-RU" dirty="0" smtClean="0"/>
              <a:t> </a:t>
            </a:r>
            <a:r>
              <a:rPr lang="ru-RU" dirty="0" smtClean="0"/>
              <a:t>с которыми познакомились. </a:t>
            </a:r>
          </a:p>
          <a:p>
            <a:pPr fontAlgn="t"/>
            <a:r>
              <a:rPr lang="ru-RU" dirty="0" smtClean="0"/>
              <a:t>В беседе соц.сети ВК, буду представлены ссылки на фильм- обучние «Как вязать узлы».</a:t>
            </a:r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61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еп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795" y="1600200"/>
            <a:ext cx="6784409" cy="4525963"/>
          </a:xfrm>
        </p:spPr>
      </p:pic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3" cstate="print"/>
          <a:srcRect b="7291"/>
          <a:stretch/>
        </p:blipFill>
        <p:spPr>
          <a:xfrm>
            <a:off x="0" y="201708"/>
            <a:ext cx="9144000" cy="6656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500042"/>
            <a:ext cx="6572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Arial" pitchFamily="34" charset="0"/>
                <a:cs typeface="Arial" pitchFamily="34" charset="0"/>
              </a:rPr>
              <a:t>Зачем ?</a:t>
            </a:r>
          </a:p>
          <a:p>
            <a:r>
              <a:rPr lang="ru-RU" sz="5400" b="1" dirty="0">
                <a:latin typeface="Arial" pitchFamily="34" charset="0"/>
                <a:cs typeface="Arial" pitchFamily="34" charset="0"/>
              </a:rPr>
              <a:t>Для чего?</a:t>
            </a:r>
          </a:p>
          <a:p>
            <a:r>
              <a:rPr lang="ru-RU" sz="5400" b="1" dirty="0">
                <a:latin typeface="Arial" pitchFamily="34" charset="0"/>
                <a:cs typeface="Arial" pitchFamily="34" charset="0"/>
              </a:rPr>
              <a:t>Где пригодится?</a:t>
            </a:r>
          </a:p>
        </p:txBody>
      </p:sp>
      <p:pic>
        <p:nvPicPr>
          <p:cNvPr id="7" name="Рисунок 6" descr="Ре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72636"/>
            <a:ext cx="3256193" cy="217079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B82E2A-1BA4-5F02-C7AD-32FDE9F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40" y="27385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A7100-C840-748D-1FA5-458D961B29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1472" y="274638"/>
            <a:ext cx="8215370" cy="158273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Умение вязать узлы  и применять их на практике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елают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любой поход, экспедицию, путешествие безопасным и комфортным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200" b="1" dirty="0"/>
          </a:p>
        </p:txBody>
      </p:sp>
      <p:sp>
        <p:nvSpPr>
          <p:cNvPr id="47106" name="AutoShape 2" descr="Бесплатное фото Синяя палатка на травянистом холме с горами и чист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Бесплатное фото Синяя палатка на травянистом холме с горами и чист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Бесплатное фото Синяя палатка на травянистом холме с горами и чист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2" name="AutoShape 8" descr="Фото Человек путешественника стоя около располагаясь лагерем шатра в прикарпатских горах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4" name="Picture 10" descr="Тент туристический 3х3 купить в магазине производителя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4297021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61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2" cstate="print"/>
          <a:srcRect b="8000"/>
          <a:stretch/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160" y="846138"/>
            <a:ext cx="7463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Цель занятия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познакомить с узлами, сферами применения узлов на практике, обучить навыкам заязывания основных видов узлов.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2" cstate="print"/>
          <a:srcRect b="7291"/>
          <a:stretch/>
        </p:blipFill>
        <p:spPr>
          <a:xfrm>
            <a:off x="0" y="201708"/>
            <a:ext cx="9144000" cy="6656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9" y="642918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Зачем нужны узлы?!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071678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их помощью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 можно переправиться через реку,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сделать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страховку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установить палатку, натянуть тент,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обустроить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спальное место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многое друго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https://drasler.ru/wp-content/uploads/2019/05/%D0%9A%D0%B0%D1%80%D1%82%D0%B8%D0%BD%D0%BA%D0%B8-%D1%87%D0%B5%D0%BB%D0%BE%D0%B2%D0%B5%D1%87%D0%B5%D0%BA-%D1%81%D0%BE-%D0%B7%D0%BD%D0%B0%D0%BA%D0%BE%D0%BC-%D0%B2%D0%BE%D0%BF%D1%80%D0%BE%D1%81%D0%B0-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357298"/>
            <a:ext cx="2538390" cy="253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еп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795" y="1600200"/>
            <a:ext cx="6784409" cy="4525963"/>
          </a:xfrm>
        </p:spPr>
      </p:pic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3" cstate="print"/>
          <a:srcRect b="7291"/>
          <a:stretch/>
        </p:blipFill>
        <p:spPr>
          <a:xfrm>
            <a:off x="0" y="201708"/>
            <a:ext cx="9144000" cy="6656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500042"/>
            <a:ext cx="6572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Arial" pitchFamily="34" charset="0"/>
                <a:cs typeface="Arial" pitchFamily="34" charset="0"/>
              </a:rPr>
              <a:t>Зачем ?</a:t>
            </a:r>
          </a:p>
          <a:p>
            <a:r>
              <a:rPr lang="ru-RU" sz="5400" b="1" dirty="0">
                <a:latin typeface="Arial" pitchFamily="34" charset="0"/>
                <a:cs typeface="Arial" pitchFamily="34" charset="0"/>
              </a:rPr>
              <a:t>Для чего?</a:t>
            </a:r>
          </a:p>
          <a:p>
            <a:r>
              <a:rPr lang="ru-RU" sz="5400" b="1" dirty="0">
                <a:latin typeface="Arial" pitchFamily="34" charset="0"/>
                <a:cs typeface="Arial" pitchFamily="34" charset="0"/>
              </a:rPr>
              <a:t>Где пригодится?</a:t>
            </a:r>
          </a:p>
        </p:txBody>
      </p:sp>
      <p:pic>
        <p:nvPicPr>
          <p:cNvPr id="7" name="Рисунок 6" descr="Ре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72636"/>
            <a:ext cx="3256193" cy="217079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2" cstate="print"/>
          <a:srcRect b="29873"/>
          <a:stretch/>
        </p:blipFill>
        <p:spPr>
          <a:xfrm>
            <a:off x="0" y="251996"/>
            <a:ext cx="9144000" cy="66060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500042"/>
            <a:ext cx="84296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Понятие</a:t>
            </a:r>
          </a:p>
          <a:p>
            <a:pPr indent="457200" algn="ctr"/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indent="457200"/>
            <a:r>
              <a:rPr lang="vi-VN" sz="2400" b="1" dirty="0" smtClean="0"/>
              <a:t>У́зел</a:t>
            </a:r>
            <a:r>
              <a:rPr lang="vi-VN" sz="2400" dirty="0" smtClean="0"/>
              <a:t> — нечто </a:t>
            </a:r>
            <a:r>
              <a:rPr lang="vi-VN" sz="2400" dirty="0" smtClean="0"/>
              <a:t>св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язанное</a:t>
            </a:r>
            <a:r>
              <a:rPr lang="vi-VN" sz="2400" dirty="0" smtClean="0"/>
              <a:t>,</a:t>
            </a:r>
            <a:r>
              <a:rPr lang="vi-VN" sz="2400" dirty="0" smtClean="0"/>
              <a:t> </a:t>
            </a:r>
            <a:r>
              <a:rPr lang="ru-RU" sz="2400" dirty="0" smtClean="0"/>
              <a:t>переплетение веревок</a:t>
            </a:r>
            <a:r>
              <a:rPr lang="vi-VN" sz="2400" dirty="0" smtClean="0"/>
              <a:t> на самой себе или концов двух верёвок между </a:t>
            </a:r>
            <a:r>
              <a:rPr lang="vi-VN" sz="2400" dirty="0" smtClean="0"/>
              <a:t>собой,</a:t>
            </a:r>
            <a:r>
              <a:rPr lang="vi-VN" sz="2400" dirty="0" smtClean="0"/>
              <a:t> </a:t>
            </a:r>
            <a:r>
              <a:rPr lang="vi-VN" sz="2400" dirty="0" smtClean="0"/>
              <a:t>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етод</a:t>
            </a:r>
            <a:r>
              <a:rPr lang="vi-VN" sz="2400" dirty="0" smtClean="0"/>
              <a:t> соединения и защиты линейного материала (троса,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верёвки,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струны, тесьмы, тросса, ремня</a:t>
            </a:r>
            <a:r>
              <a:rPr lang="vi-VN" sz="2400" dirty="0" smtClean="0"/>
              <a:t>) </a:t>
            </a:r>
            <a:r>
              <a:rPr lang="vi-VN" sz="2400" dirty="0" smtClean="0"/>
              <a:t>при помощи связывания и </a:t>
            </a:r>
            <a:r>
              <a:rPr lang="vi-VN" sz="2400" dirty="0" smtClean="0"/>
              <a:t>переплетения.</a:t>
            </a:r>
            <a:endParaRPr lang="ru-RU" sz="2400" dirty="0" smtClean="0"/>
          </a:p>
          <a:p>
            <a:pPr indent="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Свойства узлов при различных условиях могут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изменяться.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Главное свойство узла — функциональность, то есть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предназначение.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Один и тот же узел, завязанный по-разному,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отличается.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Различные способ завязывания одного и того же узла или применение одного и того же узла в разных областях деятельности человека образуют другой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узел.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2" cstate="print"/>
          <a:srcRect b="8144"/>
          <a:stretch/>
        </p:blipFill>
        <p:spPr>
          <a:xfrm>
            <a:off x="-1" y="0"/>
            <a:ext cx="11811051" cy="8858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8147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 smtClean="0">
                <a:latin typeface="Arial" pitchFamily="34" charset="0"/>
                <a:cs typeface="Arial" pitchFamily="34" charset="0"/>
              </a:rPr>
              <a:t>Классификация</a:t>
            </a:r>
          </a:p>
          <a:p>
            <a:pPr indent="457200"/>
            <a:endParaRPr lang="ru-RU" sz="2000" dirty="0" smtClean="0"/>
          </a:p>
          <a:p>
            <a:pPr indent="457200"/>
            <a:endParaRPr lang="ru-RU" sz="2000" dirty="0" smtClean="0"/>
          </a:p>
          <a:p>
            <a:pPr algn="ctr"/>
            <a:endParaRPr lang="ru-RU" sz="2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857231"/>
          <a:ext cx="8001056" cy="5206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/>
                <a:gridCol w="4000528"/>
              </a:tblGrid>
              <a:tr h="1573136">
                <a:tc>
                  <a:txBody>
                    <a:bodyPr/>
                    <a:lstStyle/>
                    <a:p>
                      <a:pPr indent="457200"/>
                      <a:r>
                        <a:rPr lang="ru-RU" sz="2000" b="1" dirty="0" smtClean="0"/>
                        <a:t>Штыки</a:t>
                      </a:r>
                      <a:r>
                        <a:rPr lang="ru-RU" sz="2000" dirty="0" smtClean="0"/>
                        <a:t> (</a:t>
                      </a:r>
                      <a:r>
                        <a:rPr lang="en-US" sz="2000" i="1" dirty="0" smtClean="0"/>
                        <a:t>hitches</a:t>
                      </a:r>
                      <a:r>
                        <a:rPr lang="en-US" sz="2000" dirty="0" smtClean="0"/>
                        <a:t>) — </a:t>
                      </a:r>
                      <a:r>
                        <a:rPr lang="ru-RU" sz="2000" dirty="0" smtClean="0"/>
                        <a:t>временно прикрепляют трос к объекту(опору):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восьмёрка, </a:t>
                      </a:r>
                    </a:p>
                    <a:p>
                      <a:pPr indent="45720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булинь, </a:t>
                      </a:r>
                    </a:p>
                    <a:p>
                      <a:pPr indent="45720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двойной булинь, </a:t>
                      </a:r>
                    </a:p>
                    <a:p>
                      <a:pPr indent="45720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узел проводника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709">
                <a:tc>
                  <a:txBody>
                    <a:bodyPr/>
                    <a:lstStyle/>
                    <a:p>
                      <a:pPr indent="457200"/>
                      <a:r>
                        <a:rPr lang="ru-RU" sz="2000" b="1" dirty="0" smtClean="0"/>
                        <a:t>Соединяющие веревки узлы</a:t>
                      </a:r>
                      <a:r>
                        <a:rPr lang="ru-RU" sz="2000" dirty="0" smtClean="0"/>
                        <a:t> (</a:t>
                      </a:r>
                      <a:r>
                        <a:rPr lang="en-US" sz="2000" i="1" dirty="0" smtClean="0"/>
                        <a:t>bends</a:t>
                      </a:r>
                      <a:r>
                        <a:rPr lang="en-US" sz="2000" dirty="0" smtClean="0"/>
                        <a:t>) — </a:t>
                      </a:r>
                      <a:r>
                        <a:rPr lang="ru-RU" sz="2000" dirty="0" smtClean="0"/>
                        <a:t>временно соединяют вместе концы двух коротких веревок в одну длинную: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грейпвайн</a:t>
                      </a:r>
                    </a:p>
                    <a:p>
                      <a:pPr indent="45720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прямой</a:t>
                      </a:r>
                    </a:p>
                    <a:p>
                      <a:pPr indent="45720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ткацкий</a:t>
                      </a:r>
                    </a:p>
                    <a:p>
                      <a:pPr indent="45720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 встречный </a:t>
                      </a:r>
                    </a:p>
                    <a:p>
                      <a:pPr indent="45720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дубовый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954">
                <a:tc>
                  <a:txBody>
                    <a:bodyPr/>
                    <a:lstStyle/>
                    <a:p>
                      <a:pPr indent="457200"/>
                      <a:r>
                        <a:rPr lang="ru-RU" sz="2000" b="1" dirty="0" smtClean="0"/>
                        <a:t>Вспомогательные узлы</a:t>
                      </a:r>
                      <a:r>
                        <a:rPr lang="ru-RU" sz="2000" dirty="0" smtClean="0"/>
                        <a:t> - несут дополнительную функцию. 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узел </a:t>
                      </a:r>
                      <a:r>
                        <a:rPr lang="en-US" sz="2000" b="1" dirty="0" smtClean="0"/>
                        <a:t>UIAA, </a:t>
                      </a:r>
                      <a:endParaRPr lang="ru-RU" sz="2000" b="1" dirty="0" smtClean="0"/>
                    </a:p>
                    <a:p>
                      <a:pPr indent="45720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схватывающий, </a:t>
                      </a:r>
                    </a:p>
                    <a:p>
                      <a:pPr indent="45720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стремя, </a:t>
                      </a:r>
                    </a:p>
                    <a:p>
                      <a:pPr indent="45720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маркировочный,</a:t>
                      </a:r>
                    </a:p>
                    <a:p>
                      <a:pPr indent="45720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 Бахмана, 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3" cstate="print"/>
          <a:srcRect b="344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376" y="274638"/>
            <a:ext cx="81472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Метод правильного завязывания </a:t>
            </a:r>
            <a:r>
              <a:rPr lang="ru-RU" sz="3200" b="1" dirty="0" smtClean="0"/>
              <a:t>узла</a:t>
            </a:r>
            <a:endParaRPr lang="ru-RU" sz="3200" b="1" dirty="0" smtClean="0"/>
          </a:p>
          <a:p>
            <a:pPr indent="457200">
              <a:buFont typeface="Wingdings" pitchFamily="2" charset="2"/>
              <a:buChar char="ü"/>
            </a:pPr>
            <a:r>
              <a:rPr lang="ru-RU" sz="2400" dirty="0" smtClean="0"/>
              <a:t>Правильный внешний вид узла (узел должен соответствовать установленному рисунку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pPr indent="457200">
              <a:buFont typeface="Wingdings" pitchFamily="2" charset="2"/>
              <a:buChar char="ü"/>
            </a:pPr>
            <a:r>
              <a:rPr lang="ru-RU" sz="2400" dirty="0" smtClean="0"/>
              <a:t>Завязывание узла без перехлёстов (позволяет легче развязать узел после нагрузки)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400" dirty="0" smtClean="0"/>
              <a:t>Длина свободных концов, выходящих из узла, должна соответствовать не менее 10 диаметрам верёвки (если диаметр верёвки 10 мм, длина конца — 100 мм)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400" dirty="0" smtClean="0"/>
              <a:t>Затягивание узла (после завязывания концы, выходящие из узла, нагружают, затягивая узел. Для страховочных узлов нагружение осуществляют весом тела. Амортизирующие узлы оставляют в полузатянутом состоянии и не затягивают перед использованием, так как вяжут на середине верёвки)</a:t>
            </a:r>
          </a:p>
          <a:p>
            <a:pPr algn="ctr"/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B82E2A-1BA4-5F02-C7AD-32FDE9F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40" y="27385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Узел «Восьмерка проводник»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57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5072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Восьмёрка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 в альпинизме (англ. 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Figure-Eight Loop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) —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временный петлевой крепёжный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 узел. Представляет собой узел «восьмёрка», завязанный сдвоенной альпинистской верёвкой. Применяется в альпинизме, спелеотуризме, арбористике, промальпе, скалолзание, в быту.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В альпинизме восьмёрку применяют для создания петли исключительно на конце верёвки; использование восьмёрки на середине верёвки — недопустимо. В альпинизме узел относят к категории «штыки»</a:t>
                      </a:r>
                      <a:r>
                        <a:rPr lang="ru-RU" sz="1800" baseline="30000" dirty="0" smtClean="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 и используют в самостраховке альпиниста, а так же для работы в страховочной системе.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1024px-Dvojitý_osmičkový_uz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33957" y="2452597"/>
            <a:ext cx="4722467" cy="253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1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B82E2A-1BA4-5F02-C7AD-32FDE9F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40" y="27385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Узел «Прямой»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072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5072098">
                <a:tc>
                  <a:txBody>
                    <a:bodyPr/>
                    <a:lstStyle/>
                    <a:p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Прям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й у́зел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vi-VN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англ.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Reef Knot</a:t>
                      </a:r>
                      <a:r>
                        <a:rPr lang="en-US" sz="1800" b="0" i="0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—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рифовый узел») — </a:t>
                      </a:r>
                      <a:r>
                        <a:rPr lang="vi-VN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морской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vi-VN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связывающий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временный </a:t>
                      </a:r>
                      <a:r>
                        <a:rPr lang="vi-VN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узел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которы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завязывают </a:t>
                      </a:r>
                      <a:r>
                        <a:rPr lang="vi-VN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шнурк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обуви в быту или </a:t>
                      </a:r>
                      <a:r>
                        <a:rPr lang="vi-VN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трос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ы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в морском деле.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путешествиях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для связывания двух верёвок одного диаметра.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Состоит из пары </a:t>
                      </a:r>
                      <a:r>
                        <a:rPr lang="vi-VN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полуузлов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завязанных один над другим в разные стороны. Достаточно надёжен на верёвках из растительных материалов с </a:t>
                      </a:r>
                      <a:r>
                        <a:rPr lang="vi-VN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прихваткой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при несильных тягах; на синтетических тросах без прихватки свободных концов — крайне ненадёжен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  <a:p>
                      <a:r>
                        <a:rPr lang="ru-RU" sz="1800" b="1" i="0" u="sng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Контрольные узлы обязательны.</a:t>
                      </a:r>
                      <a:endParaRPr lang="ru-RU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1084" y="3008412"/>
            <a:ext cx="4714909" cy="155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1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169</Words>
  <Application>Microsoft Office PowerPoint</Application>
  <PresentationFormat>Экран (4:3)</PresentationFormat>
  <Paragraphs>85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Узел «Восьмерка проводник»</vt:lpstr>
      <vt:lpstr>Узел «Прямой»</vt:lpstr>
      <vt:lpstr>Узел «Стремя»</vt:lpstr>
      <vt:lpstr>Узел «Схватывающий»</vt:lpstr>
      <vt:lpstr>Узел «Штык»</vt:lpstr>
      <vt:lpstr>Узел «Дубовый»</vt:lpstr>
      <vt:lpstr>Узел «Булинь»</vt:lpstr>
      <vt:lpstr>Домашнее задание</vt:lpstr>
      <vt:lpstr>Слайд 16</vt:lpstr>
      <vt:lpstr> Умение вязать узлы  и применять их на практике делают любой поход, экспедицию, путешествие безопасным и комфортным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 Windows</cp:lastModifiedBy>
  <cp:revision>63</cp:revision>
  <dcterms:created xsi:type="dcterms:W3CDTF">2022-10-25T04:08:33Z</dcterms:created>
  <dcterms:modified xsi:type="dcterms:W3CDTF">2023-01-18T03:39:53Z</dcterms:modified>
</cp:coreProperties>
</file>